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59" r:id="rId5"/>
    <p:sldId id="261" r:id="rId6"/>
    <p:sldId id="263" r:id="rId7"/>
    <p:sldId id="265" r:id="rId8"/>
    <p:sldId id="264" r:id="rId9"/>
    <p:sldId id="266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77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786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4632"/>
  </p:normalViewPr>
  <p:slideViewPr>
    <p:cSldViewPr snapToGrid="0">
      <p:cViewPr varScale="1">
        <p:scale>
          <a:sx n="97" d="100"/>
          <a:sy n="97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CB8B1-4E98-C649-A0C7-6AE05625ACD7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128CB-34D7-D44C-975E-72B89F87839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94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Iron_egg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198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Iron_egg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602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317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093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5134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146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Century_egg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2638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499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7285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371D6-6C53-D535-3D6D-4F5A9FE5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1E7C7-CE24-F6BA-79D6-7F65C1525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89DF-893C-B722-B0D2-52C2B99E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1B26A-AF8A-C073-684E-A82B925B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B27C-377C-E8C1-DFBB-680FD290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7447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7145-8733-6106-3B4F-39C4FA6A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F2609-D43A-C7D8-30CE-B0031E75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A02B-1DCE-BC94-5671-859B68F2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C51-8C7B-CAE2-116F-AC2E6B4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129B3-8463-A9D6-D968-5EBB841F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196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C2C63-5E27-A971-15F1-85C4909DC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1959F-F120-3D6C-4F9D-08A5AF55D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258C-6CB0-8101-A61D-3980BB65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A6B9A-7569-24CC-F51A-3E9281C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DD9C-B3D4-7A6D-5E1F-2DD94BD0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201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56A7-317A-64F4-21B5-716724CF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F14B-1C6F-9103-F34B-0B198706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5916-392F-4337-9CE4-9D4171E6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5FBB-AE7B-742D-57D7-49DD4157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F7637-1ED2-71F5-4BFF-EEC15C32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80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EA0C-3D05-887C-6D3A-C1B36DEF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7AA7-5317-BAEC-0F1D-31BC76DE8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ACF3-4129-8DD9-509B-2515EEED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17483-8A20-9DD0-4442-041E2059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8B2E9-98AA-9971-D28F-EEB574A8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336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FB8-9E41-7811-0AE9-2A65784C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94FD-90D3-AB82-1291-D066F52A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B773F-3872-CC2C-1D8A-CF419603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74EA4-122E-E158-DEA3-C1FA2033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1DD61-B05C-74B7-363F-B81BA49B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26091-F321-35BD-5855-B2BE442D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033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328-E04B-1531-D4B3-D9729030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B57C-787A-6E8F-2CED-85298FEC1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95E46-353D-54E6-E3C6-93198699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1CF2E-ED8E-E703-E8FA-5F8544E4C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5C65C-4D42-BC7D-7D3E-FF48CAEC0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06375-6F99-7D60-EF71-C6C00D4C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81528-BA39-8F10-5840-26BC375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5E95-D296-72F0-E544-A1035DEC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994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177C-5166-ADD8-4F97-231F144F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C0A77-A316-4C58-B77F-43CF2095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570F-9CE3-F559-667F-3558E939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DA49B-163B-AE90-4436-28A81BE0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727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016C6-0106-8D94-5826-A52FFB72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0DE13-D37F-ED2F-E413-65ADFB61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C7B7-AAC5-B95F-4E4E-B379AA14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5130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4AE-A72D-464C-03EF-BCD0EDD6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A1CB-3D81-CD67-89D0-7E3E2A6A5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1A2F3-BA03-0515-D4ED-890F7F492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1DD91-A910-02FF-1BFF-04AC3C20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1BDB8-4670-3938-B9DA-9554288B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925CD-FA89-CDB0-D9EE-56D80C3C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092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6E43-84BC-9A58-6C31-37D7BB5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BF6DA-4D93-6E9A-498F-62072E3DE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640D9-32C5-78C4-48CD-F4EB4578D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43516-F7BF-1518-C054-4D573ABF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1CE1-DA1C-D764-9F4B-6F90D1C0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C0099-C7EA-4F13-AA3A-49203700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5140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85577-E698-0FD4-908D-D286AB0E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5F232-3DCA-63D6-588B-D116D42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325A4-245A-3A96-87BB-016142997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B778B-7619-F14E-9820-CEB00619A359}" type="datetimeFigureOut">
              <a:rPr lang="en-TW" smtClean="0"/>
              <a:t>2022/10/19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619BE-A309-7B1C-E75A-418C7BBB7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19F09-3A4D-DDAF-CF56-4D6D319E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000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7.pn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6.jpeg"/><Relationship Id="rId10" Type="http://schemas.openxmlformats.org/officeDocument/2006/relationships/image" Target="../media/image8.png"/><Relationship Id="rId4" Type="http://schemas.openxmlformats.org/officeDocument/2006/relationships/image" Target="../media/image35.jpe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39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7.png"/><Relationship Id="rId5" Type="http://schemas.openxmlformats.org/officeDocument/2006/relationships/image" Target="../media/image45.jpeg"/><Relationship Id="rId10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A7DE54-35CB-59E9-1A9C-99A1A799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7459"/>
            <a:ext cx="4876800" cy="4876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DD58EE-6D09-5352-9A13-13DDB9D567A0}"/>
              </a:ext>
            </a:extLst>
          </p:cNvPr>
          <p:cNvGrpSpPr/>
          <p:nvPr/>
        </p:nvGrpSpPr>
        <p:grpSpPr>
          <a:xfrm>
            <a:off x="1128295" y="3016835"/>
            <a:ext cx="4775200" cy="4775200"/>
            <a:chOff x="1320800" y="2737852"/>
            <a:chExt cx="4775200" cy="4775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746CEC-36D2-37E2-7DFC-641EADC3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0" y="2737852"/>
              <a:ext cx="4775200" cy="4775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C21C8B-6A2A-B046-6C41-FEEDC99D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8991" y="4601890"/>
              <a:ext cx="1438818" cy="143881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AAD5E1-CC72-BFD5-9B39-93A740EC9879}"/>
              </a:ext>
            </a:extLst>
          </p:cNvPr>
          <p:cNvSpPr txBox="1"/>
          <p:nvPr/>
        </p:nvSpPr>
        <p:spPr>
          <a:xfrm>
            <a:off x="0" y="2352740"/>
            <a:ext cx="711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54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YOU SHOULD TRY!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622B2-7E0A-B546-6EB0-F71E7E8FC806}"/>
              </a:ext>
            </a:extLst>
          </p:cNvPr>
          <p:cNvSpPr txBox="1"/>
          <p:nvPr/>
        </p:nvSpPr>
        <p:spPr>
          <a:xfrm>
            <a:off x="724109" y="759661"/>
            <a:ext cx="55835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TW" sz="4800" dirty="0">
                <a:solidFill>
                  <a:schemeClr val="accent6"/>
                </a:solidFill>
                <a:latin typeface="Bauhaus 93" pitchFamily="82" charset="77"/>
              </a:rPr>
              <a:t>SOME</a:t>
            </a:r>
            <a:r>
              <a:rPr lang="en-TW" sz="4800" dirty="0">
                <a:solidFill>
                  <a:srgbClr val="78654F"/>
                </a:solidFill>
                <a:latin typeface="Bauhaus 93" pitchFamily="82" charset="77"/>
              </a:rPr>
              <a:t>BIZZARE</a:t>
            </a:r>
            <a:r>
              <a:rPr lang="en-TW" sz="4800" dirty="0">
                <a:solidFill>
                  <a:schemeClr val="accent6"/>
                </a:solidFill>
                <a:latin typeface="Bauhaus 93" pitchFamily="82" charset="77"/>
              </a:rPr>
              <a:t> TAIWANESE CUSINE</a:t>
            </a:r>
          </a:p>
        </p:txBody>
      </p:sp>
    </p:spTree>
    <p:extLst>
      <p:ext uri="{BB962C8B-B14F-4D97-AF65-F5344CB8AC3E}">
        <p14:creationId xmlns:p14="http://schemas.microsoft.com/office/powerpoint/2010/main" val="184929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不用去淡水買！大廚教你做香Q的手工鐵蛋- 食譜自由配- 自由電子報">
            <a:extLst>
              <a:ext uri="{FF2B5EF4-FFF2-40B4-BE49-F238E27FC236}">
                <a16:creationId xmlns:a16="http://schemas.microsoft.com/office/drawing/2014/main" id="{14412FFB-9F01-894C-BD9C-AF1C06B93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8" r="18229"/>
          <a:stretch/>
        </p:blipFill>
        <p:spPr bwMode="auto">
          <a:xfrm>
            <a:off x="-12032" y="-15240"/>
            <a:ext cx="466344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0"/>
            <a:ext cx="2124006" cy="6888480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/aBLV5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290327-EE6A-16BB-E3DB-77BC5357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66" y="4045174"/>
            <a:ext cx="1845140" cy="18451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66FD45-220D-E917-52D3-7A02DEC7ABFB}"/>
              </a:ext>
            </a:extLst>
          </p:cNvPr>
          <p:cNvSpPr txBox="1"/>
          <p:nvPr/>
        </p:nvSpPr>
        <p:spPr>
          <a:xfrm>
            <a:off x="6640499" y="4429135"/>
            <a:ext cx="2985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阿婆鐵蛋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n-US" altLang="zh-TW" sz="3200" b="1" dirty="0">
              <a:solidFill>
                <a:srgbClr val="90909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zh-TW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ā</a:t>
            </a:r>
            <a:r>
              <a:rPr lang="en-US" altLang="zh-TW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zh-TW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pó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90909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4755893" y="189156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3918938" y="165543"/>
            <a:ext cx="5085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Iron egg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7567560" y="504098"/>
            <a:ext cx="298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鐵蛋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92D56B-3ECD-A6C8-3F97-FB5791FC4D02}"/>
              </a:ext>
            </a:extLst>
          </p:cNvPr>
          <p:cNvGrpSpPr/>
          <p:nvPr/>
        </p:nvGrpSpPr>
        <p:grpSpPr>
          <a:xfrm>
            <a:off x="10286726" y="159277"/>
            <a:ext cx="941931" cy="941931"/>
            <a:chOff x="2193411" y="2606084"/>
            <a:chExt cx="1856777" cy="185677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22DC46-E447-3AEB-05F9-5414D285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EBEBCB-1B1A-667F-9CF5-DBB64B75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C018C3-2430-8B22-E24D-1F537BC3234A}"/>
              </a:ext>
            </a:extLst>
          </p:cNvPr>
          <p:cNvSpPr txBox="1"/>
          <p:nvPr/>
        </p:nvSpPr>
        <p:spPr>
          <a:xfrm>
            <a:off x="4755893" y="1729424"/>
            <a:ext cx="7050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Where you can find: </a:t>
            </a:r>
          </a:p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Convenience stores</a:t>
            </a:r>
            <a:r>
              <a:rPr lang="zh-TW" altLang="en-US" sz="3600" dirty="0">
                <a:solidFill>
                  <a:srgbClr val="909090"/>
                </a:solidFill>
                <a:latin typeface="Bauhaus 93" pitchFamily="82" charset="77"/>
              </a:rPr>
              <a:t> </a:t>
            </a:r>
            <a:r>
              <a:rPr lang="en-US" altLang="zh-TW" sz="3600" dirty="0">
                <a:solidFill>
                  <a:srgbClr val="909090"/>
                </a:solidFill>
                <a:latin typeface="Bauhaus 93" pitchFamily="82" charset="77"/>
              </a:rPr>
              <a:t>and </a:t>
            </a:r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supermarkets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9308C-13D7-A4F4-A0EC-3D5ABAC9B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577" y="4291920"/>
            <a:ext cx="1351647" cy="13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C5CC9-72C0-138D-564C-9401414B2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5651" y="3579086"/>
            <a:ext cx="617498" cy="6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6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3077187"/>
            <a:ext cx="5085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Pig intestines in herbal soup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3A4F6-8C3F-C9FB-F17D-16E33B4A5A30}"/>
              </a:ext>
            </a:extLst>
          </p:cNvPr>
          <p:cNvSpPr txBox="1"/>
          <p:nvPr/>
        </p:nvSpPr>
        <p:spPr>
          <a:xfrm>
            <a:off x="1399445" y="5154564"/>
            <a:ext cx="4038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四神湯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sì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shén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tāng</a:t>
            </a:r>
            <a:endParaRPr lang="en-TW" sz="32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1498B-68C4-BAA2-F535-ACF9E91E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598" y="582855"/>
            <a:ext cx="894648" cy="89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4BC0AD-0D51-1B16-1C87-D613BBF8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65" y="582855"/>
            <a:ext cx="1013958" cy="1013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77D6-D0C5-248F-D3F2-778B9E7C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38" y="582855"/>
            <a:ext cx="894648" cy="894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0DD7F9-1701-77BD-A50A-DF194A72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50" y="1810838"/>
            <a:ext cx="6348143" cy="634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3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60AF33-AE3C-C230-1018-EB3E088F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t="17" r="11243" b="-17"/>
          <a:stretch/>
        </p:blipFill>
        <p:spPr bwMode="auto">
          <a:xfrm>
            <a:off x="-18309" y="1170"/>
            <a:ext cx="5176564" cy="68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1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diJWZ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3896535" y="146577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3896535" y="183131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Pig intestines in herbal soup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4830090" y="963733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四神湯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sì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shén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tāng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018C3-2430-8B22-E24D-1F537BC3234A}"/>
              </a:ext>
            </a:extLst>
          </p:cNvPr>
          <p:cNvSpPr txBox="1"/>
          <p:nvPr/>
        </p:nvSpPr>
        <p:spPr>
          <a:xfrm>
            <a:off x="5033996" y="2926479"/>
            <a:ext cx="2124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1" dirty="0" err="1">
                <a:solidFill>
                  <a:srgbClr val="909090"/>
                </a:solidFill>
                <a:effectLst/>
                <a:latin typeface="Bauhaus 93" pitchFamily="82" charset="77"/>
              </a:rPr>
              <a:t>Dioscorea</a:t>
            </a:r>
            <a:r>
              <a:rPr lang="en-US" sz="2000" b="0" i="1" dirty="0">
                <a:solidFill>
                  <a:srgbClr val="909090"/>
                </a:solidFill>
                <a:effectLst/>
                <a:latin typeface="Bauhaus 93" pitchFamily="82" charset="77"/>
              </a:rPr>
              <a:t> </a:t>
            </a:r>
            <a:r>
              <a:rPr lang="en-US" sz="2000" b="0" i="1" dirty="0" err="1">
                <a:solidFill>
                  <a:srgbClr val="909090"/>
                </a:solidFill>
                <a:effectLst/>
                <a:latin typeface="Bauhaus 93" pitchFamily="82" charset="77"/>
              </a:rPr>
              <a:t>polystachya</a:t>
            </a:r>
            <a:endParaRPr lang="en-US" sz="2000" i="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pic>
        <p:nvPicPr>
          <p:cNvPr id="1028" name="Picture 4" descr="四神湯兒童健脾湯包蓮子芡實山藥茯苓煲湯料原料小孩">
            <a:extLst>
              <a:ext uri="{FF2B5EF4-FFF2-40B4-BE49-F238E27FC236}">
                <a16:creationId xmlns:a16="http://schemas.microsoft.com/office/drawing/2014/main" id="{28DB8467-C159-437D-62C7-691E294CB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t="50000" r="4074" b="2758"/>
          <a:stretch/>
        </p:blipFill>
        <p:spPr bwMode="auto">
          <a:xfrm>
            <a:off x="5187391" y="3712320"/>
            <a:ext cx="5829300" cy="29801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FE177-D234-5A0A-13BE-105F87878A37}"/>
              </a:ext>
            </a:extLst>
          </p:cNvPr>
          <p:cNvSpPr txBox="1"/>
          <p:nvPr/>
        </p:nvSpPr>
        <p:spPr>
          <a:xfrm>
            <a:off x="6979822" y="2926479"/>
            <a:ext cx="129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a-Latn" sz="2000" i="1" dirty="0">
                <a:solidFill>
                  <a:srgbClr val="909090"/>
                </a:solidFill>
                <a:latin typeface="Bauhaus 93" pitchFamily="82" charset="77"/>
              </a:rPr>
              <a:t>Euryale ferox</a:t>
            </a:r>
            <a:endParaRPr lang="en-US" sz="2000" i="1" dirty="0">
              <a:solidFill>
                <a:srgbClr val="909090"/>
              </a:solidFill>
              <a:latin typeface="Bauhaus 93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1ADC5-EE1D-9D68-603D-599011413066}"/>
              </a:ext>
            </a:extLst>
          </p:cNvPr>
          <p:cNvSpPr txBox="1"/>
          <p:nvPr/>
        </p:nvSpPr>
        <p:spPr>
          <a:xfrm>
            <a:off x="5218880" y="2526368"/>
            <a:ext cx="1664082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Chinese yam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C471A-26C7-EA14-66B7-D8BC2BDB03A3}"/>
              </a:ext>
            </a:extLst>
          </p:cNvPr>
          <p:cNvSpPr txBox="1"/>
          <p:nvPr/>
        </p:nvSpPr>
        <p:spPr>
          <a:xfrm>
            <a:off x="8281886" y="2533558"/>
            <a:ext cx="1389040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uhaus 93" pitchFamily="82" charset="77"/>
              </a:rPr>
              <a:t>L</a:t>
            </a:r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otus seed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29954-7ABF-9F49-FDAD-384C926E49A5}"/>
              </a:ext>
            </a:extLst>
          </p:cNvPr>
          <p:cNvSpPr txBox="1"/>
          <p:nvPr/>
        </p:nvSpPr>
        <p:spPr>
          <a:xfrm>
            <a:off x="9510187" y="2926478"/>
            <a:ext cx="1506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a-Latn" sz="2000" i="1" dirty="0">
                <a:solidFill>
                  <a:srgbClr val="909090"/>
                </a:solidFill>
                <a:latin typeface="Bauhaus 93" pitchFamily="82" charset="77"/>
              </a:rPr>
              <a:t>Poria</a:t>
            </a:r>
            <a:endParaRPr lang="en-TW" sz="2000" i="1" dirty="0">
              <a:solidFill>
                <a:srgbClr val="909090"/>
              </a:solidFill>
              <a:latin typeface="Bauhaus 93" pitchFamily="8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2308F-F548-1788-755F-F4872FC1CBE3}"/>
              </a:ext>
            </a:extLst>
          </p:cNvPr>
          <p:cNvSpPr txBox="1"/>
          <p:nvPr/>
        </p:nvSpPr>
        <p:spPr>
          <a:xfrm>
            <a:off x="4431917" y="1758922"/>
            <a:ext cx="1664082" cy="400110"/>
          </a:xfrm>
          <a:prstGeom prst="wedgeRectCallout">
            <a:avLst>
              <a:gd name="adj1" fmla="val -64334"/>
              <a:gd name="adj2" fmla="val 186291"/>
            </a:avLst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Job’s tear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7A9B0-5858-0A0A-6A47-F1B701426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463" y="260685"/>
            <a:ext cx="675936" cy="675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F2C14-9BFA-E5D5-9533-FC9C08C77D27}"/>
              </a:ext>
            </a:extLst>
          </p:cNvPr>
          <p:cNvSpPr txBox="1"/>
          <p:nvPr/>
        </p:nvSpPr>
        <p:spPr>
          <a:xfrm>
            <a:off x="1079780" y="4689109"/>
            <a:ext cx="1954469" cy="707886"/>
          </a:xfrm>
          <a:prstGeom prst="wedgeRectCallout">
            <a:avLst>
              <a:gd name="adj1" fmla="val 4867"/>
              <a:gd name="adj2" fmla="val -119673"/>
            </a:avLst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Bauhaus 93" pitchFamily="82" charset="77"/>
              </a:rPr>
              <a:t>Pig small intestines</a:t>
            </a:r>
          </a:p>
        </p:txBody>
      </p:sp>
    </p:spTree>
    <p:extLst>
      <p:ext uri="{BB962C8B-B14F-4D97-AF65-F5344CB8AC3E}">
        <p14:creationId xmlns:p14="http://schemas.microsoft.com/office/powerpoint/2010/main" val="156262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60AF33-AE3C-C230-1018-EB3E088F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t="17" r="11243" b="-17"/>
          <a:stretch/>
        </p:blipFill>
        <p:spPr bwMode="auto">
          <a:xfrm>
            <a:off x="-18309" y="1171"/>
            <a:ext cx="5176564" cy="68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1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/aBLV5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3896535" y="146577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3896535" y="183131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Pig intestines in herbal soup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4830090" y="963733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四神湯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sì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shén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tāng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3F4F8-B333-5A3E-3E99-CCD9BBEB73AD}"/>
              </a:ext>
            </a:extLst>
          </p:cNvPr>
          <p:cNvSpPr txBox="1"/>
          <p:nvPr/>
        </p:nvSpPr>
        <p:spPr>
          <a:xfrm>
            <a:off x="3205573" y="5137997"/>
            <a:ext cx="7050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Where you can find: </a:t>
            </a:r>
          </a:p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In some night markets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AEBBE6-FAE6-B068-2554-D5EBBFD19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28" y="4366122"/>
            <a:ext cx="617498" cy="617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A935A6-CDA0-4DC9-4BBF-1E3412E6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463" y="260685"/>
            <a:ext cx="675936" cy="675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5465E-C00C-CB2A-1B8D-20A0F8B7B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338" y="1773418"/>
            <a:ext cx="1642388" cy="1642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92EFC-3E4B-1FF6-C770-BA4BCEC33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267" y="1824570"/>
            <a:ext cx="1457127" cy="1457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0FC5F-A204-3F3A-B423-85E9A6DD0ED4}"/>
              </a:ext>
            </a:extLst>
          </p:cNvPr>
          <p:cNvSpPr txBox="1"/>
          <p:nvPr/>
        </p:nvSpPr>
        <p:spPr>
          <a:xfrm>
            <a:off x="4680833" y="2185340"/>
            <a:ext cx="2124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Efficacy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092C2-CF0F-D3EA-D8B0-54C3A19CD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691" y="5036277"/>
            <a:ext cx="1438571" cy="14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2628900"/>
            <a:ext cx="50858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Pig blood cake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992A-6548-570C-7489-88B1F24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23" y="1298404"/>
            <a:ext cx="7206583" cy="720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A4F6-8C3F-C9FB-F17D-16E33B4A5A30}"/>
              </a:ext>
            </a:extLst>
          </p:cNvPr>
          <p:cNvSpPr txBox="1"/>
          <p:nvPr/>
        </p:nvSpPr>
        <p:spPr>
          <a:xfrm>
            <a:off x="1396441" y="5179416"/>
            <a:ext cx="3949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豬血糕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zhū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xiě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gāo</a:t>
            </a:r>
            <a:endParaRPr lang="en-TW" sz="32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ACF92-1990-D2F7-C083-1FFB032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598" y="582855"/>
            <a:ext cx="894648" cy="89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399A1-C7DA-7D7D-8D2B-E4CDC32F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65" y="582855"/>
            <a:ext cx="1013958" cy="1013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D1002-A406-E3BC-9ED9-16DFEB6D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238" y="582855"/>
            <a:ext cx="894648" cy="8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4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古早味香米腸+李記米血糕- 超值1+1 優惠組">
            <a:extLst>
              <a:ext uri="{FF2B5EF4-FFF2-40B4-BE49-F238E27FC236}">
                <a16:creationId xmlns:a16="http://schemas.microsoft.com/office/drawing/2014/main" id="{6C0D7EC6-1C87-AFEB-CDEE-E49C9511D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5" r="19088"/>
          <a:stretch/>
        </p:blipFill>
        <p:spPr bwMode="auto">
          <a:xfrm>
            <a:off x="-48094" y="-3212"/>
            <a:ext cx="45958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1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nDFJS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5404245" y="50712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3896535" y="183131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Pig blood cake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6509170" y="896667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豬血糕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zhū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xiě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gāo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7A9B0-5858-0A0A-6A47-F1B70142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471" y="234021"/>
            <a:ext cx="675936" cy="675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F5D98-2726-17E3-B6B5-33513D952E9C}"/>
              </a:ext>
            </a:extLst>
          </p:cNvPr>
          <p:cNvSpPr txBox="1"/>
          <p:nvPr/>
        </p:nvSpPr>
        <p:spPr>
          <a:xfrm>
            <a:off x="509039" y="1158277"/>
            <a:ext cx="1664082" cy="400110"/>
          </a:xfrm>
          <a:prstGeom prst="wedgeRectCallout">
            <a:avLst>
              <a:gd name="adj1" fmla="val -3676"/>
              <a:gd name="adj2" fmla="val 343596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Coriander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84FBC-A0EF-EC03-9EE2-EDC427BD23C9}"/>
              </a:ext>
            </a:extLst>
          </p:cNvPr>
          <p:cNvSpPr txBox="1"/>
          <p:nvPr/>
        </p:nvSpPr>
        <p:spPr>
          <a:xfrm>
            <a:off x="399853" y="5345780"/>
            <a:ext cx="1664082" cy="707886"/>
          </a:xfrm>
          <a:prstGeom prst="wedgeRectCallout">
            <a:avLst>
              <a:gd name="adj1" fmla="val -28652"/>
              <a:gd name="adj2" fmla="val -161355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Crushed peanuts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EC5B-897D-35C5-FC6A-4212D025E6B2}"/>
              </a:ext>
            </a:extLst>
          </p:cNvPr>
          <p:cNvSpPr txBox="1"/>
          <p:nvPr/>
        </p:nvSpPr>
        <p:spPr>
          <a:xfrm>
            <a:off x="2317303" y="4330117"/>
            <a:ext cx="1664082" cy="1015663"/>
          </a:xfrm>
          <a:prstGeom prst="wedgeRectCallout">
            <a:avLst>
              <a:gd name="adj1" fmla="val 19874"/>
              <a:gd name="adj2" fmla="val -142799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Bauhaus 93" pitchFamily="82" charset="77"/>
              </a:rPr>
              <a:t>Sticky rice and pig blood</a:t>
            </a:r>
          </a:p>
        </p:txBody>
      </p:sp>
      <p:pic>
        <p:nvPicPr>
          <p:cNvPr id="1046" name="Picture 22" descr="滷米血糕」好吃秘訣要Q而不爛！焦糖滷汁秘訣教給你- 食譜自由配- 自由電子報">
            <a:extLst>
              <a:ext uri="{FF2B5EF4-FFF2-40B4-BE49-F238E27FC236}">
                <a16:creationId xmlns:a16="http://schemas.microsoft.com/office/drawing/2014/main" id="{07AFA0B7-B22A-C89C-3AAD-95B6F79641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6178342" y="1541186"/>
            <a:ext cx="1846210" cy="18462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高雄仁武烤鴨。外皮酥脆肥嫩多汁排隊也值得【豔子藤就是愛美食】登上聯合新聞網首頁- 豔子藤就是愛美食- udn部落格">
            <a:extLst>
              <a:ext uri="{FF2B5EF4-FFF2-40B4-BE49-F238E27FC236}">
                <a16:creationId xmlns:a16="http://schemas.microsoft.com/office/drawing/2014/main" id="{23CF8086-518A-0AD0-55AB-1759D44976B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2963" r="14464" b="-2963"/>
          <a:stretch/>
        </p:blipFill>
        <p:spPr bwMode="auto">
          <a:xfrm>
            <a:off x="8411590" y="1526157"/>
            <a:ext cx="1962364" cy="19623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888B8F-6CC7-9C07-A687-12139A37FC5A}"/>
              </a:ext>
            </a:extLst>
          </p:cNvPr>
          <p:cNvSpPr txBox="1"/>
          <p:nvPr/>
        </p:nvSpPr>
        <p:spPr>
          <a:xfrm>
            <a:off x="4517241" y="3835763"/>
            <a:ext cx="5493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Where you also can find: </a:t>
            </a:r>
          </a:p>
        </p:txBody>
      </p:sp>
      <p:pic>
        <p:nvPicPr>
          <p:cNvPr id="1050" name="Picture 26" descr="影／超商關東煮大戰開打用「蒸」的你吃過嗎？ | 生活| 三立新聞網SETN.COM">
            <a:extLst>
              <a:ext uri="{FF2B5EF4-FFF2-40B4-BE49-F238E27FC236}">
                <a16:creationId xmlns:a16="http://schemas.microsoft.com/office/drawing/2014/main" id="{3F8EA638-58BA-C90C-0FB6-E63624FAE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t="-158" r="21286" b="14484"/>
          <a:stretch/>
        </p:blipFill>
        <p:spPr bwMode="auto">
          <a:xfrm>
            <a:off x="10021557" y="4838869"/>
            <a:ext cx="1836340" cy="183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米血糕450克】香又Ｑ米血糕火鍋烤肉關東煮高溫殺菌真空包裝『集鮮家』 | 露天拍賣">
            <a:extLst>
              <a:ext uri="{FF2B5EF4-FFF2-40B4-BE49-F238E27FC236}">
                <a16:creationId xmlns:a16="http://schemas.microsoft.com/office/drawing/2014/main" id="{45E7B44E-A37A-4358-70BE-40EDF91D80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 r="14689"/>
          <a:stretch/>
        </p:blipFill>
        <p:spPr bwMode="auto">
          <a:xfrm>
            <a:off x="4852385" y="4752773"/>
            <a:ext cx="1846365" cy="184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清香沙茶火鍋:廣東汕頭沙茶火鍋夠味夠香夠好吃-台北西門町Kao空食客">
            <a:extLst>
              <a:ext uri="{FF2B5EF4-FFF2-40B4-BE49-F238E27FC236}">
                <a16:creationId xmlns:a16="http://schemas.microsoft.com/office/drawing/2014/main" id="{A6136F50-F52F-2C67-A87A-2833791FB118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7436971" y="4828504"/>
            <a:ext cx="1846365" cy="184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C9613-41C5-CE8C-8A19-726DB7BD9BA6}"/>
              </a:ext>
            </a:extLst>
          </p:cNvPr>
          <p:cNvSpPr txBox="1"/>
          <p:nvPr/>
        </p:nvSpPr>
        <p:spPr>
          <a:xfrm>
            <a:off x="10373954" y="1814841"/>
            <a:ext cx="21240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909090"/>
                </a:solidFill>
                <a:effectLst/>
                <a:latin typeface="Bauhaus 93" pitchFamily="82" charset="77"/>
              </a:rPr>
              <a:t>Shredded ginger</a:t>
            </a:r>
          </a:p>
          <a:p>
            <a:r>
              <a:rPr lang="en-US" sz="2800" dirty="0">
                <a:solidFill>
                  <a:srgbClr val="909090"/>
                </a:solidFill>
                <a:latin typeface="Bauhaus 93" pitchFamily="82" charset="77"/>
              </a:rPr>
              <a:t>Soy sauce</a:t>
            </a:r>
            <a:endParaRPr lang="en-US" sz="28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1A9C1-EAE2-578F-CECE-B9A77704DA30}"/>
              </a:ext>
            </a:extLst>
          </p:cNvPr>
          <p:cNvSpPr txBox="1"/>
          <p:nvPr/>
        </p:nvSpPr>
        <p:spPr>
          <a:xfrm>
            <a:off x="4258303" y="2118124"/>
            <a:ext cx="2124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rgbClr val="909090"/>
                </a:solidFill>
                <a:effectLst/>
                <a:latin typeface="Bauhaus 93" pitchFamily="82" charset="77"/>
              </a:rPr>
              <a:t>Braised</a:t>
            </a:r>
            <a:endParaRPr lang="en-US" sz="28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0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2628900"/>
            <a:ext cx="50858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Century egg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992A-6548-570C-7489-88B1F24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23" y="1298404"/>
            <a:ext cx="7206583" cy="720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A4F6-8C3F-C9FB-F17D-16E33B4A5A30}"/>
              </a:ext>
            </a:extLst>
          </p:cNvPr>
          <p:cNvSpPr txBox="1"/>
          <p:nvPr/>
        </p:nvSpPr>
        <p:spPr>
          <a:xfrm>
            <a:off x="1582903" y="5181261"/>
            <a:ext cx="3949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皮蛋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pí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ACF92-1990-D2F7-C083-1FFB032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531" y="616721"/>
            <a:ext cx="894648" cy="894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D1002-A406-E3BC-9ED9-16DFEB6D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171" y="616721"/>
            <a:ext cx="894648" cy="89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FAE11-EDD2-912F-AEDF-F161B908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97" y="639692"/>
            <a:ext cx="894648" cy="8946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13A013-3D3C-3CC2-70DB-7E61B0291704}"/>
              </a:ext>
            </a:extLst>
          </p:cNvPr>
          <p:cNvGrpSpPr/>
          <p:nvPr/>
        </p:nvGrpSpPr>
        <p:grpSpPr>
          <a:xfrm>
            <a:off x="7257692" y="414500"/>
            <a:ext cx="1299089" cy="1299089"/>
            <a:chOff x="2193411" y="2606084"/>
            <a:chExt cx="1856777" cy="18567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F229DE-195D-30D8-68B8-D7D9B5A0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24E2F-86A0-7F15-E56B-E2F928F3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65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CEDCA9-75E1-557E-F58A-A087B67CF559}"/>
              </a:ext>
            </a:extLst>
          </p:cNvPr>
          <p:cNvSpPr/>
          <p:nvPr/>
        </p:nvSpPr>
        <p:spPr>
          <a:xfrm>
            <a:off x="0" y="0"/>
            <a:ext cx="4912261" cy="68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078" name="Picture 6" descr="神丹(SHEN DAN)蛋类神丹皮蛋松花蛋变蛋溏心湖北特产20枚散装松花皮蛋鸭皮蛋58g/枚【价格图片品牌报价】-苏宁易购神丹官方旗舰店">
            <a:extLst>
              <a:ext uri="{FF2B5EF4-FFF2-40B4-BE49-F238E27FC236}">
                <a16:creationId xmlns:a16="http://schemas.microsoft.com/office/drawing/2014/main" id="{33090FDE-72F7-5DDE-E385-C3CF0800C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/>
          <a:stretch/>
        </p:blipFill>
        <p:spPr bwMode="auto">
          <a:xfrm>
            <a:off x="2111" y="608366"/>
            <a:ext cx="5158678" cy="576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1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gxCFK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4562401" y="102717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2718558" y="148884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Century egg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7988361" y="399033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皮蛋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pí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dàn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F5D98-2726-17E3-B6B5-33513D952E9C}"/>
              </a:ext>
            </a:extLst>
          </p:cNvPr>
          <p:cNvSpPr txBox="1"/>
          <p:nvPr/>
        </p:nvSpPr>
        <p:spPr>
          <a:xfrm>
            <a:off x="436302" y="5889075"/>
            <a:ext cx="1664082" cy="400110"/>
          </a:xfrm>
          <a:prstGeom prst="wedgeRectCallout">
            <a:avLst>
              <a:gd name="adj1" fmla="val 393"/>
              <a:gd name="adj2" fmla="val -223515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ffectLst/>
                <a:latin typeface="Bauhaus 93" pitchFamily="82" charset="77"/>
              </a:rPr>
              <a:t>Egg white</a:t>
            </a:r>
            <a:endParaRPr lang="en-US" sz="2000" dirty="0">
              <a:solidFill>
                <a:schemeClr val="bg1"/>
              </a:solidFill>
              <a:effectLst/>
              <a:latin typeface="Bauhaus 93" pitchFamily="8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84FBC-A0EF-EC03-9EE2-EDC427BD23C9}"/>
              </a:ext>
            </a:extLst>
          </p:cNvPr>
          <p:cNvSpPr txBox="1"/>
          <p:nvPr/>
        </p:nvSpPr>
        <p:spPr>
          <a:xfrm>
            <a:off x="427803" y="2241234"/>
            <a:ext cx="1664082" cy="400110"/>
          </a:xfrm>
          <a:prstGeom prst="wedgeRectCallout">
            <a:avLst>
              <a:gd name="adj1" fmla="val 13069"/>
              <a:gd name="adj2" fmla="val 198380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Bauhaus 93" pitchFamily="82" charset="77"/>
              </a:rPr>
              <a:t>Egg yolk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EC5B-897D-35C5-FC6A-4212D025E6B2}"/>
              </a:ext>
            </a:extLst>
          </p:cNvPr>
          <p:cNvSpPr txBox="1"/>
          <p:nvPr/>
        </p:nvSpPr>
        <p:spPr>
          <a:xfrm>
            <a:off x="649398" y="624371"/>
            <a:ext cx="1664082" cy="707886"/>
          </a:xfrm>
          <a:prstGeom prst="wedgeRectCallout">
            <a:avLst>
              <a:gd name="adj1" fmla="val 88052"/>
              <a:gd name="adj2" fmla="val 95613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Bauhaus 93" pitchFamily="82" charset="77"/>
              </a:rPr>
              <a:t>Crystal of salt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C9613-41C5-CE8C-8A19-726DB7BD9BA6}"/>
              </a:ext>
            </a:extLst>
          </p:cNvPr>
          <p:cNvSpPr txBox="1"/>
          <p:nvPr/>
        </p:nvSpPr>
        <p:spPr>
          <a:xfrm>
            <a:off x="9711996" y="6385608"/>
            <a:ext cx="2124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909090"/>
                </a:solidFill>
                <a:effectLst/>
                <a:latin typeface="Bauhaus 93" pitchFamily="82" charset="77"/>
              </a:rPr>
              <a:t>With tofu</a:t>
            </a:r>
            <a:endParaRPr lang="en-US" sz="28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1A9C1-EAE2-578F-CECE-B9A77704DA30}"/>
              </a:ext>
            </a:extLst>
          </p:cNvPr>
          <p:cNvSpPr txBox="1"/>
          <p:nvPr/>
        </p:nvSpPr>
        <p:spPr>
          <a:xfrm>
            <a:off x="4934745" y="6354014"/>
            <a:ext cx="3785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With congee</a:t>
            </a:r>
          </a:p>
        </p:txBody>
      </p:sp>
      <p:pic>
        <p:nvPicPr>
          <p:cNvPr id="3080" name="Picture 8" descr="蔥花皮蛋豆腐by 小林的幸福廚房- 愛料理">
            <a:extLst>
              <a:ext uri="{FF2B5EF4-FFF2-40B4-BE49-F238E27FC236}">
                <a16:creationId xmlns:a16="http://schemas.microsoft.com/office/drawing/2014/main" id="{7375CF1F-E299-911A-D935-13458585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 bwMode="auto">
          <a:xfrm>
            <a:off x="9222147" y="4202787"/>
            <a:ext cx="2248952" cy="22489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AF29EDD-1683-9886-E297-E27C442DC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10462" r="40" b="9538"/>
          <a:stretch/>
        </p:blipFill>
        <p:spPr bwMode="auto">
          <a:xfrm>
            <a:off x="5625885" y="4202787"/>
            <a:ext cx="2248952" cy="22489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C75A5-9A5D-0F62-D609-0FEC32E47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454" y="1431957"/>
            <a:ext cx="1316781" cy="1316781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08500005-D33E-CDAE-143F-F33324564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9495723" y="1268601"/>
            <a:ext cx="1701800" cy="1701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8E2AB-BB81-455A-236E-7989BF02F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573" y="1268601"/>
            <a:ext cx="1583266" cy="1583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0D1D-ECA9-CA09-0DDA-419B7C53490F}"/>
              </a:ext>
            </a:extLst>
          </p:cNvPr>
          <p:cNvSpPr txBox="1"/>
          <p:nvPr/>
        </p:nvSpPr>
        <p:spPr>
          <a:xfrm>
            <a:off x="5260004" y="2879348"/>
            <a:ext cx="14903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Duck egg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59AA-23C4-A3A2-EB08-32F218C40A45}"/>
              </a:ext>
            </a:extLst>
          </p:cNvPr>
          <p:cNvSpPr txBox="1"/>
          <p:nvPr/>
        </p:nvSpPr>
        <p:spPr>
          <a:xfrm>
            <a:off x="6435294" y="2879348"/>
            <a:ext cx="33220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Clay &amp; ash</a:t>
            </a:r>
          </a:p>
          <a:p>
            <a:pPr algn="ctr"/>
            <a:r>
              <a:rPr lang="en-US" sz="2800" dirty="0">
                <a:solidFill>
                  <a:srgbClr val="909090"/>
                </a:solidFill>
                <a:latin typeface="Bauhaus 93" pitchFamily="82" charset="77"/>
              </a:rPr>
              <a:t>Salt</a:t>
            </a:r>
          </a:p>
          <a:p>
            <a:pPr algn="ctr"/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Quicklime (</a:t>
            </a:r>
            <a:r>
              <a:rPr lang="en-US" sz="2800" dirty="0" err="1">
                <a:solidFill>
                  <a:srgbClr val="909090"/>
                </a:solidFill>
                <a:effectLst/>
                <a:latin typeface="Bauhaus 93" pitchFamily="82" charset="77"/>
              </a:rPr>
              <a:t>CaO</a:t>
            </a:r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)</a:t>
            </a:r>
          </a:p>
          <a:p>
            <a:pPr algn="ctr"/>
            <a:endParaRPr lang="en-US" sz="28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BA814-EB6B-7EF1-DFD2-A7510E64B70E}"/>
              </a:ext>
            </a:extLst>
          </p:cNvPr>
          <p:cNvSpPr txBox="1"/>
          <p:nvPr/>
        </p:nvSpPr>
        <p:spPr>
          <a:xfrm>
            <a:off x="8979576" y="2920360"/>
            <a:ext cx="28564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909090"/>
                </a:solidFill>
                <a:effectLst/>
                <a:latin typeface="Bauhaus 93" pitchFamily="82" charset="77"/>
              </a:rPr>
              <a:t>Rice hull</a:t>
            </a:r>
          </a:p>
          <a:p>
            <a:pPr algn="ctr"/>
            <a:endParaRPr lang="en-US" sz="28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5A69F6-ECD5-248F-8137-FD8ED5F0B487}"/>
              </a:ext>
            </a:extLst>
          </p:cNvPr>
          <p:cNvGrpSpPr/>
          <p:nvPr/>
        </p:nvGrpSpPr>
        <p:grpSpPr>
          <a:xfrm>
            <a:off x="10582843" y="250867"/>
            <a:ext cx="714998" cy="714998"/>
            <a:chOff x="2193411" y="2606084"/>
            <a:chExt cx="1856777" cy="18567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16A4F3-4146-1B82-0D3D-FC1EFF1D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F435C9-1DB1-746B-D49D-2CA0CEA9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29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3077187"/>
            <a:ext cx="5085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Stinky </a:t>
            </a:r>
          </a:p>
          <a:p>
            <a:pPr algn="ctr"/>
            <a:r>
              <a:rPr lang="en-US" sz="6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tofu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6</a:t>
            </a:r>
            <a:endParaRPr lang="en-US" sz="8000" b="1" i="0" dirty="0">
              <a:solidFill>
                <a:schemeClr val="accent2">
                  <a:lumMod val="50000"/>
                </a:schemeClr>
              </a:solidFill>
              <a:effectLst/>
              <a:latin typeface="Bauhaus 93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3A4F6-8C3F-C9FB-F17D-16E33B4A5A30}"/>
              </a:ext>
            </a:extLst>
          </p:cNvPr>
          <p:cNvSpPr txBox="1"/>
          <p:nvPr/>
        </p:nvSpPr>
        <p:spPr>
          <a:xfrm>
            <a:off x="1538453" y="5102514"/>
            <a:ext cx="4038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臭豆腐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chòu</a:t>
            </a:r>
            <a:r>
              <a:rPr 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dòu</a:t>
            </a:r>
            <a:r>
              <a:rPr lang="zh-TW" altLang="en-US" sz="32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fǔ</a:t>
            </a:r>
            <a:endParaRPr lang="en-TW" sz="32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0DD7F9-1701-77BD-A50A-DF194A72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50" y="1810838"/>
            <a:ext cx="6348143" cy="6348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BA9B0-D565-0F48-FFEE-51FEF463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531" y="616721"/>
            <a:ext cx="894648" cy="89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F8798-5A5F-9898-F653-346BA1C75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171" y="616721"/>
            <a:ext cx="894648" cy="894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034E3-A759-4D7E-0EF9-B9A3730D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7" y="639692"/>
            <a:ext cx="894648" cy="89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3B226-A9F9-FBAC-FFC7-CA2BAB255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95" y="639692"/>
            <a:ext cx="1039732" cy="10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2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麻辣臭豆腐by minilala - 愛料理">
            <a:extLst>
              <a:ext uri="{FF2B5EF4-FFF2-40B4-BE49-F238E27FC236}">
                <a16:creationId xmlns:a16="http://schemas.microsoft.com/office/drawing/2014/main" id="{249D8C36-73F8-B03A-FD40-181B72B0B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5789"/>
          <a:stretch/>
        </p:blipFill>
        <p:spPr bwMode="auto">
          <a:xfrm>
            <a:off x="0" y="0"/>
            <a:ext cx="48263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1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shorturl.at</a:t>
            </a:r>
            <a:r>
              <a:rPr lang="en-US" dirty="0">
                <a:solidFill>
                  <a:schemeClr val="bg1"/>
                </a:solidFill>
              </a:rPr>
              <a:t>/ruT57</a:t>
            </a:r>
            <a:endParaRPr lang="en-TW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4601738" y="120474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2497516" y="167324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Stinky tofu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7792636" y="444373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臭豆腐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chòu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dòu</a:t>
            </a:r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fǔ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C9613-41C5-CE8C-8A19-726DB7BD9BA6}"/>
              </a:ext>
            </a:extLst>
          </p:cNvPr>
          <p:cNvSpPr txBox="1"/>
          <p:nvPr/>
        </p:nvSpPr>
        <p:spPr>
          <a:xfrm>
            <a:off x="5534907" y="5828852"/>
            <a:ext cx="6360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09090"/>
                </a:solidFill>
                <a:latin typeface="Bauhaus 93" pitchFamily="82" charset="77"/>
              </a:rPr>
              <a:t>Fermentation for several month</a:t>
            </a:r>
            <a:endParaRPr lang="en-US" sz="3200" dirty="0">
              <a:solidFill>
                <a:srgbClr val="909090"/>
              </a:solidFill>
              <a:effectLst/>
              <a:latin typeface="Bauhaus 93" pitchFamily="8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BF7E6-B9E6-120A-B351-22F0D4A1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95" y="204566"/>
            <a:ext cx="780389" cy="7803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7479C7E-157D-1ACA-FA93-3CE18178CF89}"/>
              </a:ext>
            </a:extLst>
          </p:cNvPr>
          <p:cNvGrpSpPr/>
          <p:nvPr/>
        </p:nvGrpSpPr>
        <p:grpSpPr>
          <a:xfrm>
            <a:off x="6393015" y="1794270"/>
            <a:ext cx="3668732" cy="3668732"/>
            <a:chOff x="5051836" y="1341991"/>
            <a:chExt cx="3668732" cy="3668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082EDF-B001-B435-E9FA-FF271F0A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1836" y="1341991"/>
              <a:ext cx="3668732" cy="3668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A899E6-0783-3714-C0D6-46818BD3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127878" y="3887250"/>
              <a:ext cx="1034943" cy="10349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0785BB-F299-B024-2B61-2DB702C02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7656" y="4141458"/>
              <a:ext cx="780735" cy="78073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66D99A-A048-C893-7331-8CC192231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273" y="3534024"/>
              <a:ext cx="1432230" cy="143223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B7D7D0-B6DC-3BC8-0587-A6F69B989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0574" y="3217906"/>
              <a:ext cx="1180263" cy="118026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9B3CE9-2D28-42BD-6A42-2BAB25F77860}"/>
              </a:ext>
            </a:extLst>
          </p:cNvPr>
          <p:cNvSpPr txBox="1"/>
          <p:nvPr/>
        </p:nvSpPr>
        <p:spPr>
          <a:xfrm>
            <a:off x="4809838" y="2202873"/>
            <a:ext cx="1664082" cy="523220"/>
          </a:xfrm>
          <a:prstGeom prst="wedgeRectCallout">
            <a:avLst>
              <a:gd name="adj1" fmla="val 89070"/>
              <a:gd name="adj2" fmla="val 290293"/>
            </a:avLst>
          </a:prstGeom>
          <a:solidFill>
            <a:schemeClr val="bg1">
              <a:lumMod val="65000"/>
              <a:alpha val="9420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Bauhaus 93" pitchFamily="82" charset="77"/>
              </a:rPr>
              <a:t>Brine</a:t>
            </a:r>
          </a:p>
        </p:txBody>
      </p:sp>
    </p:spTree>
    <p:extLst>
      <p:ext uri="{BB962C8B-B14F-4D97-AF65-F5344CB8AC3E}">
        <p14:creationId xmlns:p14="http://schemas.microsoft.com/office/powerpoint/2010/main" val="219103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09180A-8187-4AC2-D0B6-51E3EA42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6" y="555964"/>
            <a:ext cx="1958556" cy="1958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610F8-BE78-5340-A4E3-7931790F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98" y="785813"/>
            <a:ext cx="1502932" cy="16001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688E23-0A8F-9A46-1F57-2E67B7B3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09" y="527387"/>
            <a:ext cx="1958556" cy="19585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91F93D-E38D-A091-9007-A9E23FD0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3" y="4007561"/>
            <a:ext cx="1958556" cy="19585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69D8EA0-ECEC-9DBB-2141-59EDFAC7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22" y="3987879"/>
            <a:ext cx="1958556" cy="195855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659064" y="1241790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1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13CA35-C179-1CBC-097D-E46F6245A214}"/>
              </a:ext>
            </a:extLst>
          </p:cNvPr>
          <p:cNvSpPr txBox="1"/>
          <p:nvPr/>
        </p:nvSpPr>
        <p:spPr>
          <a:xfrm>
            <a:off x="5699891" y="1170371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2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C21EEE-7DD2-7A3E-7AFC-DFCEC213B0EB}"/>
              </a:ext>
            </a:extLst>
          </p:cNvPr>
          <p:cNvSpPr txBox="1"/>
          <p:nvPr/>
        </p:nvSpPr>
        <p:spPr>
          <a:xfrm>
            <a:off x="9721562" y="1219758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3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50C977-8D6F-8432-5754-21556C0C222C}"/>
              </a:ext>
            </a:extLst>
          </p:cNvPr>
          <p:cNvSpPr txBox="1"/>
          <p:nvPr/>
        </p:nvSpPr>
        <p:spPr>
          <a:xfrm>
            <a:off x="1662245" y="4571340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4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D367E5-1083-FABE-359C-7148C5811B6E}"/>
              </a:ext>
            </a:extLst>
          </p:cNvPr>
          <p:cNvSpPr txBox="1"/>
          <p:nvPr/>
        </p:nvSpPr>
        <p:spPr>
          <a:xfrm>
            <a:off x="5821832" y="4551658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5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AA737F-C56B-3335-912F-87F186051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32" y="2630095"/>
            <a:ext cx="639224" cy="63922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CFEE681-8E9D-D866-BA2B-D8AA45446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859" y="2597687"/>
            <a:ext cx="639224" cy="639224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700AB0F8-C0C6-A8EF-8577-77FDB2D6E81D}"/>
              </a:ext>
            </a:extLst>
          </p:cNvPr>
          <p:cNvGrpSpPr/>
          <p:nvPr/>
        </p:nvGrpSpPr>
        <p:grpSpPr>
          <a:xfrm>
            <a:off x="9293084" y="2654637"/>
            <a:ext cx="1437731" cy="639237"/>
            <a:chOff x="9293084" y="2540334"/>
            <a:chExt cx="1437731" cy="639237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57BB372-0D71-5D01-1FA7-43C043A8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084" y="2540347"/>
              <a:ext cx="639224" cy="63922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493DBD4-9C9B-A956-A4BA-9C05FBAB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1591" y="2540334"/>
              <a:ext cx="639224" cy="639224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421F57-B1AC-D283-F496-758108F67FDA}"/>
              </a:ext>
            </a:extLst>
          </p:cNvPr>
          <p:cNvGrpSpPr/>
          <p:nvPr/>
        </p:nvGrpSpPr>
        <p:grpSpPr>
          <a:xfrm>
            <a:off x="1236294" y="6065122"/>
            <a:ext cx="1437731" cy="639237"/>
            <a:chOff x="9293084" y="2540334"/>
            <a:chExt cx="1437731" cy="63923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098201D-5761-E605-58B4-A9D467CE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084" y="2540347"/>
              <a:ext cx="639224" cy="639224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22F163C-4736-DEAE-3013-A31C7351C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1591" y="2540334"/>
              <a:ext cx="639224" cy="639224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E70A813-5548-AA50-DB21-9A2C6273B30F}"/>
              </a:ext>
            </a:extLst>
          </p:cNvPr>
          <p:cNvGrpSpPr/>
          <p:nvPr/>
        </p:nvGrpSpPr>
        <p:grpSpPr>
          <a:xfrm>
            <a:off x="4933993" y="6048270"/>
            <a:ext cx="2207662" cy="639273"/>
            <a:chOff x="4933993" y="6048270"/>
            <a:chExt cx="2207662" cy="63927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CE72337-2672-6BCE-13DB-029DA9BF186F}"/>
                </a:ext>
              </a:extLst>
            </p:cNvPr>
            <p:cNvGrpSpPr/>
            <p:nvPr/>
          </p:nvGrpSpPr>
          <p:grpSpPr>
            <a:xfrm>
              <a:off x="4933993" y="6048306"/>
              <a:ext cx="1437731" cy="639237"/>
              <a:chOff x="9293084" y="2540334"/>
              <a:chExt cx="1437731" cy="639237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239E6C-0A86-D065-9266-B9F9FE7BF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084" y="2540347"/>
                <a:ext cx="639224" cy="639224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54B8B00-18A9-A92F-7003-D06C70E45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1591" y="2540334"/>
                <a:ext cx="639224" cy="639224"/>
              </a:xfrm>
              <a:prstGeom prst="rect">
                <a:avLst/>
              </a:prstGeom>
            </p:spPr>
          </p:pic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2EF8DB-CC60-3DB3-17F1-A680FDC90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2431" y="6048270"/>
              <a:ext cx="639224" cy="639224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E0488C-57C3-36F0-91E0-4F8982ED08EC}"/>
              </a:ext>
            </a:extLst>
          </p:cNvPr>
          <p:cNvGrpSpPr/>
          <p:nvPr/>
        </p:nvGrpSpPr>
        <p:grpSpPr>
          <a:xfrm>
            <a:off x="9037426" y="6048221"/>
            <a:ext cx="2207662" cy="639273"/>
            <a:chOff x="4933993" y="6048270"/>
            <a:chExt cx="2207662" cy="63927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6C03383-B94F-80B6-C4E2-D0D46214793A}"/>
                </a:ext>
              </a:extLst>
            </p:cNvPr>
            <p:cNvGrpSpPr/>
            <p:nvPr/>
          </p:nvGrpSpPr>
          <p:grpSpPr>
            <a:xfrm>
              <a:off x="4933993" y="6048306"/>
              <a:ext cx="1437731" cy="639237"/>
              <a:chOff x="9293084" y="2540334"/>
              <a:chExt cx="1437731" cy="639237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0CEC4741-3B18-308E-3AB9-DB9A8A69B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084" y="2540347"/>
                <a:ext cx="639224" cy="63922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82A397D-01B7-DDD0-C4D3-77E8AC25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1591" y="2540334"/>
                <a:ext cx="639224" cy="639224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FDB6851-8B8D-C798-9D90-1A99614B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2431" y="6048270"/>
              <a:ext cx="639224" cy="63922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52714-3B34-3D34-4096-2070E0E0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6" y="4007561"/>
            <a:ext cx="1958556" cy="1958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C027E-9DE4-7470-38BF-169E58F4D311}"/>
              </a:ext>
            </a:extLst>
          </p:cNvPr>
          <p:cNvSpPr txBox="1"/>
          <p:nvPr/>
        </p:nvSpPr>
        <p:spPr>
          <a:xfrm>
            <a:off x="9721562" y="4671355"/>
            <a:ext cx="592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6</a:t>
            </a:r>
            <a:endParaRPr lang="en-TW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27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臺北市食材登錄平台- 夜市-產品資訊-鴨血臭豆腐">
            <a:extLst>
              <a:ext uri="{FF2B5EF4-FFF2-40B4-BE49-F238E27FC236}">
                <a16:creationId xmlns:a16="http://schemas.microsoft.com/office/drawing/2014/main" id="{1328E066-A4D5-176D-9698-F54E2C8DC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8" t="-342" r="30571" b="342"/>
          <a:stretch/>
        </p:blipFill>
        <p:spPr bwMode="auto">
          <a:xfrm>
            <a:off x="-12668" y="-19996"/>
            <a:ext cx="441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346811" y="-24552"/>
            <a:ext cx="2124006" cy="6904889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shorturl.at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exyOP</a:t>
            </a:r>
            <a:endParaRPr lang="en-TW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4601738" y="120474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2497516" y="167324"/>
            <a:ext cx="7875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Stinky tofu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7792636" y="444373"/>
            <a:ext cx="298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臭豆腐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chòu</a:t>
            </a:r>
            <a:r>
              <a:rPr 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dòu</a:t>
            </a:r>
            <a:r>
              <a:rPr lang="zh-TW" altLang="en-US" sz="2400" b="1" dirty="0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Microsoft Sans Serif" panose="020B0604020202020204" pitchFamily="34" charset="0"/>
              </a:rPr>
              <a:t>fǔ</a:t>
            </a:r>
            <a:endParaRPr lang="en-TW" sz="2400" b="1" dirty="0">
              <a:solidFill>
                <a:srgbClr val="78654F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C9613-41C5-CE8C-8A19-726DB7BD9BA6}"/>
              </a:ext>
            </a:extLst>
          </p:cNvPr>
          <p:cNvSpPr txBox="1"/>
          <p:nvPr/>
        </p:nvSpPr>
        <p:spPr>
          <a:xfrm>
            <a:off x="4726049" y="4058655"/>
            <a:ext cx="1735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09090"/>
                </a:solidFill>
                <a:effectLst/>
                <a:latin typeface="Bauhaus 93" pitchFamily="82" charset="77"/>
              </a:rPr>
              <a:t>Steamed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BF7E6-B9E6-120A-B351-22F0D4A1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95" y="204566"/>
            <a:ext cx="780389" cy="780389"/>
          </a:xfrm>
          <a:prstGeom prst="rect">
            <a:avLst/>
          </a:prstGeom>
        </p:spPr>
      </p:pic>
      <p:pic>
        <p:nvPicPr>
          <p:cNvPr id="7170" name="Picture 2" descr="不臭不要錢的辣味清蒸臭豆腐@ Jane的歡樂廚房:: 隨意窩Xuite日誌">
            <a:extLst>
              <a:ext uri="{FF2B5EF4-FFF2-40B4-BE49-F238E27FC236}">
                <a16:creationId xmlns:a16="http://schemas.microsoft.com/office/drawing/2014/main" id="{BB51DF33-9311-3459-A75E-7F5E5C30A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238" r="20623" b="5819"/>
          <a:stretch/>
        </p:blipFill>
        <p:spPr bwMode="auto">
          <a:xfrm>
            <a:off x="4464017" y="1588717"/>
            <a:ext cx="2402761" cy="24027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酥炸臭豆腐-台式泡菜by 【媽媽在家】家常小料理🍳 - 愛料理">
            <a:extLst>
              <a:ext uri="{FF2B5EF4-FFF2-40B4-BE49-F238E27FC236}">
                <a16:creationId xmlns:a16="http://schemas.microsoft.com/office/drawing/2014/main" id="{F4B00B1F-AF2E-21D5-A8F4-D04F875A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05" y="1588717"/>
            <a:ext cx="2402761" cy="24027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麻辣臭豆腐by minilala - 愛料理">
            <a:extLst>
              <a:ext uri="{FF2B5EF4-FFF2-40B4-BE49-F238E27FC236}">
                <a16:creationId xmlns:a16="http://schemas.microsoft.com/office/drawing/2014/main" id="{249D8C36-73F8-B03A-FD40-181B72B0B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3803" r="28415" b="5823"/>
          <a:stretch/>
        </p:blipFill>
        <p:spPr bwMode="auto">
          <a:xfrm>
            <a:off x="9786682" y="1591572"/>
            <a:ext cx="2342642" cy="23652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C498B-080E-AFD3-1BB9-3F8151AE509C}"/>
              </a:ext>
            </a:extLst>
          </p:cNvPr>
          <p:cNvSpPr txBox="1"/>
          <p:nvPr/>
        </p:nvSpPr>
        <p:spPr>
          <a:xfrm>
            <a:off x="7882220" y="4058655"/>
            <a:ext cx="1735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09090"/>
                </a:solidFill>
                <a:effectLst/>
                <a:latin typeface="Bauhaus 93" pitchFamily="82" charset="77"/>
              </a:rPr>
              <a:t>Fried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58892-7E4E-8B1F-4A8D-126F439D9783}"/>
              </a:ext>
            </a:extLst>
          </p:cNvPr>
          <p:cNvSpPr txBox="1"/>
          <p:nvPr/>
        </p:nvSpPr>
        <p:spPr>
          <a:xfrm>
            <a:off x="10307474" y="4058655"/>
            <a:ext cx="1735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09090"/>
                </a:solidFill>
                <a:effectLst/>
                <a:latin typeface="Bauhaus 93" pitchFamily="82" charset="77"/>
              </a:rPr>
              <a:t>Stewed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52EE1-6F1F-0511-9BA8-87B1D1785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570" y="4990761"/>
            <a:ext cx="1081881" cy="1081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422D-3E35-198B-C38E-81287DA1B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766" y="4990761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4379D-9348-6B28-1083-635FD5378D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9072" y="4990761"/>
            <a:ext cx="1081881" cy="1081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4E342-CAFD-6EA0-68F0-C42D7AA3A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003" y="6203903"/>
            <a:ext cx="601394" cy="601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06760F-197B-9A3C-D2BE-17CC3F19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13" y="6185604"/>
            <a:ext cx="601394" cy="6013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3C4AA3-7D84-C5CB-1094-5ABACD267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5931" y="6202118"/>
            <a:ext cx="624365" cy="624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89ADA8-CBC4-4C89-8E32-91FD2953F7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8686" y="5269283"/>
            <a:ext cx="617498" cy="6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A7DE54-35CB-59E9-1A9C-99A1A799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7459"/>
            <a:ext cx="4876800" cy="4876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DD58EE-6D09-5352-9A13-13DDB9D567A0}"/>
              </a:ext>
            </a:extLst>
          </p:cNvPr>
          <p:cNvGrpSpPr/>
          <p:nvPr/>
        </p:nvGrpSpPr>
        <p:grpSpPr>
          <a:xfrm>
            <a:off x="1128295" y="3016835"/>
            <a:ext cx="4775200" cy="4775200"/>
            <a:chOff x="1320800" y="2737852"/>
            <a:chExt cx="4775200" cy="4775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746CEC-36D2-37E2-7DFC-641EADC3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0" y="2737852"/>
              <a:ext cx="4775200" cy="4775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C21C8B-6A2A-B046-6C41-FEEDC99D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8991" y="4601890"/>
              <a:ext cx="1438818" cy="143881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AAD5E1-CC72-BFD5-9B39-93A740EC9879}"/>
              </a:ext>
            </a:extLst>
          </p:cNvPr>
          <p:cNvSpPr txBox="1"/>
          <p:nvPr/>
        </p:nvSpPr>
        <p:spPr>
          <a:xfrm>
            <a:off x="0" y="1827807"/>
            <a:ext cx="7115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66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COURAGE!!!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622B2-7E0A-B546-6EB0-F71E7E8FC806}"/>
              </a:ext>
            </a:extLst>
          </p:cNvPr>
          <p:cNvSpPr txBox="1"/>
          <p:nvPr/>
        </p:nvSpPr>
        <p:spPr>
          <a:xfrm>
            <a:off x="532509" y="719811"/>
            <a:ext cx="59667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TW" sz="6600" dirty="0">
                <a:solidFill>
                  <a:schemeClr val="accent6"/>
                </a:solidFill>
                <a:latin typeface="Bauhaus 93" pitchFamily="82" charset="77"/>
              </a:rPr>
              <a:t>Thanks for your</a:t>
            </a:r>
          </a:p>
        </p:txBody>
      </p:sp>
    </p:spTree>
    <p:extLst>
      <p:ext uri="{BB962C8B-B14F-4D97-AF65-F5344CB8AC3E}">
        <p14:creationId xmlns:p14="http://schemas.microsoft.com/office/powerpoint/2010/main" val="18028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693E09-DE66-338E-00B2-B40A4DBA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00" y="4846173"/>
            <a:ext cx="1760500" cy="176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6E16E-DCD1-6BBC-C824-46DD6F69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50" y="554273"/>
            <a:ext cx="1528800" cy="1528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66920C-249D-A9D8-92E4-4212A6F95D24}"/>
              </a:ext>
            </a:extLst>
          </p:cNvPr>
          <p:cNvGrpSpPr/>
          <p:nvPr/>
        </p:nvGrpSpPr>
        <p:grpSpPr>
          <a:xfrm>
            <a:off x="2193411" y="2606084"/>
            <a:ext cx="1856777" cy="1856777"/>
            <a:chOff x="2193411" y="2606084"/>
            <a:chExt cx="1856777" cy="18567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05BFC0-6422-D803-6079-2C2D2CCD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2A73F0-DAED-51D5-1425-EDFF3D00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556A1A-CE33-5900-2909-9C745E8598BB}"/>
              </a:ext>
            </a:extLst>
          </p:cNvPr>
          <p:cNvSpPr txBox="1"/>
          <p:nvPr/>
        </p:nvSpPr>
        <p:spPr>
          <a:xfrm>
            <a:off x="4117900" y="903174"/>
            <a:ext cx="5452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Vegetarian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D0F3-62A2-6926-E05E-AF22AE523235}"/>
              </a:ext>
            </a:extLst>
          </p:cNvPr>
          <p:cNvSpPr txBox="1"/>
          <p:nvPr/>
        </p:nvSpPr>
        <p:spPr>
          <a:xfrm>
            <a:off x="4215288" y="3013501"/>
            <a:ext cx="5452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Ovo- vegetarian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9A03D-E7DC-138C-4BD8-074CB697AD33}"/>
              </a:ext>
            </a:extLst>
          </p:cNvPr>
          <p:cNvSpPr txBox="1"/>
          <p:nvPr/>
        </p:nvSpPr>
        <p:spPr>
          <a:xfrm>
            <a:off x="4215288" y="5276228"/>
            <a:ext cx="6325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4800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Carnivore (with pork!)</a:t>
            </a:r>
          </a:p>
        </p:txBody>
      </p:sp>
    </p:spTree>
    <p:extLst>
      <p:ext uri="{BB962C8B-B14F-4D97-AF65-F5344CB8AC3E}">
        <p14:creationId xmlns:p14="http://schemas.microsoft.com/office/powerpoint/2010/main" val="373888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8610F8-BE78-5340-A4E3-7931790F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4555"/>
            <a:ext cx="7924945" cy="843738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2628900"/>
            <a:ext cx="50858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Asparagus juice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AA737F-C56B-3335-912F-87F18605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72" y="333911"/>
            <a:ext cx="894648" cy="894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4D469-1F8C-BD4B-B9BF-01636C09EE89}"/>
              </a:ext>
            </a:extLst>
          </p:cNvPr>
          <p:cNvSpPr txBox="1"/>
          <p:nvPr/>
        </p:nvSpPr>
        <p:spPr>
          <a:xfrm>
            <a:off x="1506437" y="5045524"/>
            <a:ext cx="3809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蘆筍汁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lú</a:t>
            </a:r>
            <a:r>
              <a:rPr 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sǔn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zhī</a:t>
            </a:r>
            <a:endParaRPr lang="en-TW" sz="32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31FFB-ABE9-D3E9-1714-7810581D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855" y="463309"/>
            <a:ext cx="765250" cy="7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4C50C3-1EEA-09F1-08DD-B20A06B3D735}"/>
              </a:ext>
            </a:extLst>
          </p:cNvPr>
          <p:cNvSpPr/>
          <p:nvPr/>
        </p:nvSpPr>
        <p:spPr>
          <a:xfrm>
            <a:off x="0" y="0"/>
            <a:ext cx="5243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056" name="Picture 8" descr="☆成箱免運津津蘆筍汁蘆筍汁245ml 340ml 600ml 1500ml | 蝦皮購物">
            <a:extLst>
              <a:ext uri="{FF2B5EF4-FFF2-40B4-BE49-F238E27FC236}">
                <a16:creationId xmlns:a16="http://schemas.microsoft.com/office/drawing/2014/main" id="{F4BEC57F-4F52-14DD-F85F-E0259B1E7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7" t="36889"/>
          <a:stretch/>
        </p:blipFill>
        <p:spPr bwMode="auto">
          <a:xfrm>
            <a:off x="22484" y="1155115"/>
            <a:ext cx="4369158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0"/>
            <a:ext cx="2124006" cy="6888480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B2D02-156B-FA41-00D2-EB5FD08FE631}"/>
              </a:ext>
            </a:extLst>
          </p:cNvPr>
          <p:cNvSpPr txBox="1"/>
          <p:nvPr/>
        </p:nvSpPr>
        <p:spPr>
          <a:xfrm>
            <a:off x="4970024" y="1770350"/>
            <a:ext cx="43691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Bauhaus 93" pitchFamily="82" charset="77"/>
              </a:rPr>
              <a:t>The 1970s :</a:t>
            </a:r>
          </a:p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uhaus 93" pitchFamily="82" charset="77"/>
              </a:rPr>
              <a:t>Top 1 in the production of asparagus can </a:t>
            </a:r>
            <a:endParaRPr lang="en-US" sz="3600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Bauhaus 93" pitchFamily="82" charset="7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FBF170-F192-ADD7-3FF7-1E8E3C4B1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r="26918"/>
          <a:stretch/>
        </p:blipFill>
        <p:spPr bwMode="auto">
          <a:xfrm>
            <a:off x="8551946" y="1339498"/>
            <a:ext cx="3156302" cy="31563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49CD9D-CBF4-90CB-9A81-0EFC3AA3248F}"/>
              </a:ext>
            </a:extLst>
          </p:cNvPr>
          <p:cNvGrpSpPr/>
          <p:nvPr/>
        </p:nvGrpSpPr>
        <p:grpSpPr>
          <a:xfrm>
            <a:off x="4970024" y="4767847"/>
            <a:ext cx="6496766" cy="1894374"/>
            <a:chOff x="9321634" y="1394133"/>
            <a:chExt cx="6496766" cy="1894374"/>
          </a:xfrm>
        </p:grpSpPr>
        <p:pic>
          <p:nvPicPr>
            <p:cNvPr id="2052" name="Picture 4" descr="溫柔養護蘆筍品質大升級">
              <a:extLst>
                <a:ext uri="{FF2B5EF4-FFF2-40B4-BE49-F238E27FC236}">
                  <a16:creationId xmlns:a16="http://schemas.microsoft.com/office/drawing/2014/main" id="{0C382716-96F2-27FB-B457-9C945230F3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6" r="16216"/>
            <a:stretch/>
          </p:blipFill>
          <p:spPr bwMode="auto">
            <a:xfrm>
              <a:off x="9321634" y="1394133"/>
              <a:ext cx="1894374" cy="18943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99A890-C0D1-7102-8F7C-F340808AE16C}"/>
                </a:ext>
              </a:extLst>
            </p:cNvPr>
            <p:cNvSpPr txBox="1"/>
            <p:nvPr/>
          </p:nvSpPr>
          <p:spPr>
            <a:xfrm>
              <a:off x="9699540" y="2987323"/>
              <a:ext cx="61188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shorturl.at/ikno6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460209-CD60-0816-3094-96CEB38A531D}"/>
              </a:ext>
            </a:extLst>
          </p:cNvPr>
          <p:cNvSpPr txBox="1"/>
          <p:nvPr/>
        </p:nvSpPr>
        <p:spPr>
          <a:xfrm>
            <a:off x="6864398" y="4807422"/>
            <a:ext cx="5108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Bauhaus 93" pitchFamily="82" charset="77"/>
              </a:rPr>
              <a:t>The leftover was used for producing asparagus juice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07568-3BE1-0FCD-311D-F45242842B48}"/>
              </a:ext>
            </a:extLst>
          </p:cNvPr>
          <p:cNvSpPr txBox="1"/>
          <p:nvPr/>
        </p:nvSpPr>
        <p:spPr>
          <a:xfrm>
            <a:off x="9238452" y="1364845"/>
            <a:ext cx="1351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200" dirty="0">
                <a:solidFill>
                  <a:schemeClr val="bg1"/>
                </a:solidFill>
              </a:rPr>
              <a:t>shorturl.at/VWZ15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95E42-DB5E-3547-327F-445085527EDA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>
                <a:solidFill>
                  <a:schemeClr val="bg1">
                    <a:lumMod val="85000"/>
                  </a:schemeClr>
                </a:solidFill>
              </a:rPr>
              <a:t>shorturl.at/hkwV6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D5692F-72BF-BE24-CF8C-70A195564D52}"/>
              </a:ext>
            </a:extLst>
          </p:cNvPr>
          <p:cNvGrpSpPr/>
          <p:nvPr/>
        </p:nvGrpSpPr>
        <p:grpSpPr>
          <a:xfrm>
            <a:off x="3737959" y="115043"/>
            <a:ext cx="916535" cy="962903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7D6DCD-1ED7-25C7-314A-8A445D50DFB4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B9D337C-AE22-B835-2FB8-8643B0034B29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0CB472-3160-16E2-1B70-EE5DF4368C12}"/>
              </a:ext>
            </a:extLst>
          </p:cNvPr>
          <p:cNvSpPr txBox="1"/>
          <p:nvPr/>
        </p:nvSpPr>
        <p:spPr>
          <a:xfrm>
            <a:off x="4042959" y="67544"/>
            <a:ext cx="5085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Asparagus juice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28094-DED0-E941-312A-5B5E7EEC9A44}"/>
              </a:ext>
            </a:extLst>
          </p:cNvPr>
          <p:cNvSpPr txBox="1"/>
          <p:nvPr/>
        </p:nvSpPr>
        <p:spPr>
          <a:xfrm>
            <a:off x="8382970" y="386328"/>
            <a:ext cx="3809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蘆筍汁</a:t>
            </a:r>
            <a:r>
              <a:rPr lang="zh-TW" alt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lú</a:t>
            </a:r>
            <a:r>
              <a:rPr 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sǔn</a:t>
            </a:r>
            <a:r>
              <a:rPr lang="zh-TW" alt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zhī</a:t>
            </a:r>
            <a:endParaRPr lang="en-TW" sz="24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C7A82-79DE-DA1C-DAA4-35C10CF21A91}"/>
              </a:ext>
            </a:extLst>
          </p:cNvPr>
          <p:cNvSpPr txBox="1"/>
          <p:nvPr/>
        </p:nvSpPr>
        <p:spPr>
          <a:xfrm>
            <a:off x="3121025" y="3257034"/>
            <a:ext cx="631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ā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pó</a:t>
            </a:r>
            <a:endParaRPr lang="en-TW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56188-8D0A-08BF-D106-F2AC11BB9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842" y="151713"/>
            <a:ext cx="724212" cy="7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4C50C3-1EEA-09F1-08DD-B20A06B3D735}"/>
              </a:ext>
            </a:extLst>
          </p:cNvPr>
          <p:cNvSpPr/>
          <p:nvPr/>
        </p:nvSpPr>
        <p:spPr>
          <a:xfrm>
            <a:off x="0" y="0"/>
            <a:ext cx="5243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056" name="Picture 8" descr="☆成箱免運津津蘆筍汁蘆筍汁245ml 340ml 600ml 1500ml | 蝦皮購物">
            <a:extLst>
              <a:ext uri="{FF2B5EF4-FFF2-40B4-BE49-F238E27FC236}">
                <a16:creationId xmlns:a16="http://schemas.microsoft.com/office/drawing/2014/main" id="{F4BEC57F-4F52-14DD-F85F-E0259B1E7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7" t="36889"/>
          <a:stretch/>
        </p:blipFill>
        <p:spPr bwMode="auto">
          <a:xfrm>
            <a:off x="22484" y="1155115"/>
            <a:ext cx="4369158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0"/>
            <a:ext cx="2124006" cy="6888480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B2D02-156B-FA41-00D2-EB5FD08FE631}"/>
              </a:ext>
            </a:extLst>
          </p:cNvPr>
          <p:cNvSpPr txBox="1"/>
          <p:nvPr/>
        </p:nvSpPr>
        <p:spPr>
          <a:xfrm>
            <a:off x="4931548" y="2463628"/>
            <a:ext cx="43691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Bauhaus 93" pitchFamily="82" charset="77"/>
              </a:rPr>
              <a:t>One of the most popular drinks before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FE1D3D-6D57-93C2-495F-49E86D2A2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21758"/>
          <a:stretch/>
        </p:blipFill>
        <p:spPr bwMode="auto">
          <a:xfrm>
            <a:off x="8346400" y="1422052"/>
            <a:ext cx="3283483" cy="3283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AA0C1-5E63-8F5F-0D1D-5D589447F17E}"/>
              </a:ext>
            </a:extLst>
          </p:cNvPr>
          <p:cNvSpPr txBox="1"/>
          <p:nvPr/>
        </p:nvSpPr>
        <p:spPr>
          <a:xfrm>
            <a:off x="4210620" y="5005919"/>
            <a:ext cx="79588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Where you can find: </a:t>
            </a:r>
          </a:p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Convenience stores, supermarkets, some vending machines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D77E-8B20-E717-14B7-3506ABB36B33}"/>
              </a:ext>
            </a:extLst>
          </p:cNvPr>
          <p:cNvSpPr txBox="1"/>
          <p:nvPr/>
        </p:nvSpPr>
        <p:spPr>
          <a:xfrm>
            <a:off x="9182326" y="4284349"/>
            <a:ext cx="1611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400" dirty="0">
                <a:solidFill>
                  <a:schemeClr val="bg1"/>
                </a:solidFill>
              </a:rPr>
              <a:t>shorturl.at/FGO78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>
                <a:solidFill>
                  <a:schemeClr val="bg1">
                    <a:lumMod val="85000"/>
                  </a:schemeClr>
                </a:solidFill>
              </a:rPr>
              <a:t>shorturl.at/hkwV6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619D99-6018-61D1-EC9A-2EBF3D4274DE}"/>
              </a:ext>
            </a:extLst>
          </p:cNvPr>
          <p:cNvGrpSpPr/>
          <p:nvPr/>
        </p:nvGrpSpPr>
        <p:grpSpPr>
          <a:xfrm>
            <a:off x="3737959" y="115043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997627-9704-B06E-2352-330A6364EC6D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E00388-137A-4780-E51E-740186EDB879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EC4B846-A5C0-508F-E6B5-C222F8C6E6C2}"/>
              </a:ext>
            </a:extLst>
          </p:cNvPr>
          <p:cNvSpPr txBox="1"/>
          <p:nvPr/>
        </p:nvSpPr>
        <p:spPr>
          <a:xfrm>
            <a:off x="4042959" y="67544"/>
            <a:ext cx="5085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Asparagus juice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9A8811-30A1-8DBD-BFED-2ED8F2D86013}"/>
              </a:ext>
            </a:extLst>
          </p:cNvPr>
          <p:cNvSpPr txBox="1"/>
          <p:nvPr/>
        </p:nvSpPr>
        <p:spPr>
          <a:xfrm>
            <a:off x="8382970" y="386328"/>
            <a:ext cx="3809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蘆筍汁</a:t>
            </a:r>
            <a:r>
              <a:rPr lang="zh-TW" alt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lú</a:t>
            </a:r>
            <a:r>
              <a:rPr 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sǔn</a:t>
            </a:r>
            <a:r>
              <a:rPr lang="zh-TW" altLang="en-US" sz="24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zhī</a:t>
            </a:r>
            <a:endParaRPr lang="en-TW" sz="24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64BB24-8E70-B37E-36B0-88A3175D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6842" y="151713"/>
            <a:ext cx="724212" cy="7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15D6B-81B3-C9F5-9CBE-CD90B4C9841A}"/>
              </a:ext>
            </a:extLst>
          </p:cNvPr>
          <p:cNvGrpSpPr/>
          <p:nvPr/>
        </p:nvGrpSpPr>
        <p:grpSpPr>
          <a:xfrm>
            <a:off x="1979558" y="2551998"/>
            <a:ext cx="3151778" cy="3311228"/>
            <a:chOff x="5742836" y="130356"/>
            <a:chExt cx="954202" cy="100247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3D8FF5-EF27-E282-E3AF-CFAD76C8A366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EDEB7B-CDC6-47BC-6C20-C4983551D27D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1383545-5AD7-205F-14FD-D3F95473C66F}"/>
              </a:ext>
            </a:extLst>
          </p:cNvPr>
          <p:cNvSpPr txBox="1"/>
          <p:nvPr/>
        </p:nvSpPr>
        <p:spPr>
          <a:xfrm>
            <a:off x="1014893" y="2628900"/>
            <a:ext cx="50858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Iron</a:t>
            </a:r>
          </a:p>
          <a:p>
            <a:pPr algn="ctr"/>
            <a:r>
              <a:rPr lang="en-US" sz="8000" b="1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egg</a:t>
            </a:r>
            <a:endParaRPr lang="en-US" sz="8000" b="1" i="0" dirty="0">
              <a:solidFill>
                <a:schemeClr val="accent2">
                  <a:lumMod val="50000"/>
                </a:schemeClr>
              </a:solidFill>
              <a:effectLst/>
              <a:latin typeface="Bauhaus 93" pitchFamily="8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0F19-0E31-B999-E3CA-5D45A281BCAD}"/>
              </a:ext>
            </a:extLst>
          </p:cNvPr>
          <p:cNvSpPr txBox="1"/>
          <p:nvPr/>
        </p:nvSpPr>
        <p:spPr>
          <a:xfrm>
            <a:off x="1014893" y="1228559"/>
            <a:ext cx="5085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accent2">
                    <a:lumMod val="50000"/>
                  </a:schemeClr>
                </a:solidFill>
                <a:latin typeface="Bauhaus 93" pitchFamily="82" charset="77"/>
              </a:rPr>
              <a:t>2</a:t>
            </a:r>
            <a:endParaRPr lang="en-US" sz="8000" b="1" i="0" dirty="0">
              <a:solidFill>
                <a:schemeClr val="accent2">
                  <a:lumMod val="50000"/>
                </a:schemeClr>
              </a:solidFill>
              <a:effectLst/>
              <a:latin typeface="Bauhaus 93" pitchFamily="8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992A-6548-570C-7489-88B1F24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23" y="1298404"/>
            <a:ext cx="7206583" cy="720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A4F6-8C3F-C9FB-F17D-16E33B4A5A30}"/>
              </a:ext>
            </a:extLst>
          </p:cNvPr>
          <p:cNvSpPr txBox="1"/>
          <p:nvPr/>
        </p:nvSpPr>
        <p:spPr>
          <a:xfrm>
            <a:off x="2146166" y="5179416"/>
            <a:ext cx="298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鐵蛋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5C14C9-F0F6-0ABA-2CCB-E2F95454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389" y="582855"/>
            <a:ext cx="894648" cy="8946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565779-3F29-CC8E-2EEE-26C3AAA9C4BE}"/>
              </a:ext>
            </a:extLst>
          </p:cNvPr>
          <p:cNvGrpSpPr/>
          <p:nvPr/>
        </p:nvGrpSpPr>
        <p:grpSpPr>
          <a:xfrm>
            <a:off x="8363159" y="234248"/>
            <a:ext cx="1299089" cy="1299089"/>
            <a:chOff x="2193411" y="2606084"/>
            <a:chExt cx="1856777" cy="18567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913B9-C4AD-2A2F-D2D5-F10898822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82EBF2-94A4-0862-9108-71F72A87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910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不用去淡水買！大廚教你做香Q的手工鐵蛋- 食譜自由配- 自由電子報">
            <a:extLst>
              <a:ext uri="{FF2B5EF4-FFF2-40B4-BE49-F238E27FC236}">
                <a16:creationId xmlns:a16="http://schemas.microsoft.com/office/drawing/2014/main" id="{14412FFB-9F01-894C-BD9C-AF1C06B93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8" r="18229"/>
          <a:stretch/>
        </p:blipFill>
        <p:spPr bwMode="auto">
          <a:xfrm>
            <a:off x="-12032" y="-15240"/>
            <a:ext cx="466344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0"/>
            <a:ext cx="2124006" cy="6888480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AA0C1-5E63-8F5F-0D1D-5D589447F17E}"/>
              </a:ext>
            </a:extLst>
          </p:cNvPr>
          <p:cNvSpPr txBox="1"/>
          <p:nvPr/>
        </p:nvSpPr>
        <p:spPr>
          <a:xfrm>
            <a:off x="4210620" y="6030736"/>
            <a:ext cx="7958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>
                <a:solidFill>
                  <a:srgbClr val="909090"/>
                </a:solidFill>
                <a:effectLst/>
                <a:latin typeface="Bauhaus 93" pitchFamily="82" charset="77"/>
              </a:rPr>
              <a:t>Origin: Tamsui (New Taipei City)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/aBLV5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02D67D-ABD2-5AE6-ADD1-6BE5DF37E3C9}"/>
              </a:ext>
            </a:extLst>
          </p:cNvPr>
          <p:cNvGrpSpPr/>
          <p:nvPr/>
        </p:nvGrpSpPr>
        <p:grpSpPr>
          <a:xfrm>
            <a:off x="5896417" y="1208452"/>
            <a:ext cx="4517441" cy="4616052"/>
            <a:chOff x="5612211" y="863056"/>
            <a:chExt cx="4955230" cy="50633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F43165-43AE-2BAE-D481-33D76FAC8CDD}"/>
                </a:ext>
              </a:extLst>
            </p:cNvPr>
            <p:cNvSpPr/>
            <p:nvPr/>
          </p:nvSpPr>
          <p:spPr>
            <a:xfrm>
              <a:off x="5612211" y="863056"/>
              <a:ext cx="4955230" cy="50633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pic>
          <p:nvPicPr>
            <p:cNvPr id="5122" name="Picture 2" descr="MRT: Taipei metro map, Taiwan">
              <a:extLst>
                <a:ext uri="{FF2B5EF4-FFF2-40B4-BE49-F238E27FC236}">
                  <a16:creationId xmlns:a16="http://schemas.microsoft.com/office/drawing/2014/main" id="{2941883A-BE40-0F08-C60B-D1C1CBE233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" t="427" b="26193"/>
            <a:stretch/>
          </p:blipFill>
          <p:spPr bwMode="auto">
            <a:xfrm>
              <a:off x="6334960" y="1604744"/>
              <a:ext cx="3512854" cy="358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423A19DC-7EE6-80BA-FA57-834D22A033AE}"/>
              </a:ext>
            </a:extLst>
          </p:cNvPr>
          <p:cNvSpPr/>
          <p:nvPr/>
        </p:nvSpPr>
        <p:spPr>
          <a:xfrm>
            <a:off x="7513936" y="5342385"/>
            <a:ext cx="1282402" cy="359228"/>
          </a:xfrm>
          <a:prstGeom prst="wedgeRectCallout">
            <a:avLst>
              <a:gd name="adj1" fmla="val -5484"/>
              <a:gd name="adj2" fmla="val -121904"/>
            </a:avLst>
          </a:prstGeom>
          <a:solidFill>
            <a:schemeClr val="bg1">
              <a:lumMod val="6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Bauhaus 93" pitchFamily="82" charset="77"/>
              </a:rPr>
              <a:t>Gongguan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BCCB24D6-93C4-6D97-2398-8FA85DAA9541}"/>
              </a:ext>
            </a:extLst>
          </p:cNvPr>
          <p:cNvSpPr/>
          <p:nvPr/>
        </p:nvSpPr>
        <p:spPr>
          <a:xfrm>
            <a:off x="5429660" y="2365790"/>
            <a:ext cx="1282402" cy="359228"/>
          </a:xfrm>
          <a:prstGeom prst="wedgeRectCallout">
            <a:avLst>
              <a:gd name="adj1" fmla="val 46849"/>
              <a:gd name="adj2" fmla="val -98551"/>
            </a:avLst>
          </a:prstGeom>
          <a:solidFill>
            <a:schemeClr val="bg1">
              <a:lumMod val="6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Bauhaus 93" pitchFamily="82" charset="77"/>
              </a:rPr>
              <a:t>Tamsui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A2F5FC-B61F-4F79-A9D2-BDB6F7A3EC9F}"/>
              </a:ext>
            </a:extLst>
          </p:cNvPr>
          <p:cNvGrpSpPr/>
          <p:nvPr/>
        </p:nvGrpSpPr>
        <p:grpSpPr>
          <a:xfrm>
            <a:off x="4755893" y="189156"/>
            <a:ext cx="916535" cy="962903"/>
            <a:chOff x="5742836" y="130356"/>
            <a:chExt cx="954202" cy="100247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EF4E41-B24B-38AA-5B86-C1DC1A6F88C9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477CDA-B35C-0A38-A75F-F63E3A892C42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371B4E-5BF7-1232-42D3-7496EC6C3C08}"/>
              </a:ext>
            </a:extLst>
          </p:cNvPr>
          <p:cNvSpPr txBox="1"/>
          <p:nvPr/>
        </p:nvSpPr>
        <p:spPr>
          <a:xfrm>
            <a:off x="3918938" y="165543"/>
            <a:ext cx="5085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Iron egg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A3D87-7F79-8441-E9E1-BC3374ADE236}"/>
              </a:ext>
            </a:extLst>
          </p:cNvPr>
          <p:cNvSpPr txBox="1"/>
          <p:nvPr/>
        </p:nvSpPr>
        <p:spPr>
          <a:xfrm>
            <a:off x="7567560" y="504098"/>
            <a:ext cx="298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鐵蛋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091B8F-3F5D-DBB2-6FA5-9C2767F28204}"/>
              </a:ext>
            </a:extLst>
          </p:cNvPr>
          <p:cNvGrpSpPr/>
          <p:nvPr/>
        </p:nvGrpSpPr>
        <p:grpSpPr>
          <a:xfrm>
            <a:off x="10286726" y="159277"/>
            <a:ext cx="941931" cy="941931"/>
            <a:chOff x="2193411" y="2606084"/>
            <a:chExt cx="1856777" cy="18567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DF9102B-E05B-C83D-4C67-FAB09C1B3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BE0BC0-7CD7-1118-10D2-FFA46CB5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04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不用去淡水買！大廚教你做香Q的手工鐵蛋- 食譜自由配- 自由電子報">
            <a:extLst>
              <a:ext uri="{FF2B5EF4-FFF2-40B4-BE49-F238E27FC236}">
                <a16:creationId xmlns:a16="http://schemas.microsoft.com/office/drawing/2014/main" id="{14412FFB-9F01-894C-BD9C-AF1C06B93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8" r="18229"/>
          <a:stretch/>
        </p:blipFill>
        <p:spPr bwMode="auto">
          <a:xfrm>
            <a:off x="-12032" y="-15240"/>
            <a:ext cx="466344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13D17C-1ED8-0A92-F41C-BE3332BA288F}"/>
              </a:ext>
            </a:extLst>
          </p:cNvPr>
          <p:cNvSpPr/>
          <p:nvPr/>
        </p:nvSpPr>
        <p:spPr>
          <a:xfrm>
            <a:off x="3618830" y="-15240"/>
            <a:ext cx="2124006" cy="6888480"/>
          </a:xfrm>
          <a:custGeom>
            <a:avLst/>
            <a:gdLst>
              <a:gd name="connsiteX0" fmla="*/ 0 w 1828800"/>
              <a:gd name="connsiteY0" fmla="*/ 45720 h 6934200"/>
              <a:gd name="connsiteX1" fmla="*/ 792480 w 1828800"/>
              <a:gd name="connsiteY1" fmla="*/ 3474720 h 6934200"/>
              <a:gd name="connsiteX2" fmla="*/ 228600 w 1828800"/>
              <a:gd name="connsiteY2" fmla="*/ 6934200 h 6934200"/>
              <a:gd name="connsiteX3" fmla="*/ 1828800 w 1828800"/>
              <a:gd name="connsiteY3" fmla="*/ 6903720 h 6934200"/>
              <a:gd name="connsiteX4" fmla="*/ 1813560 w 1828800"/>
              <a:gd name="connsiteY4" fmla="*/ 0 h 6934200"/>
              <a:gd name="connsiteX5" fmla="*/ 0 w 1828800"/>
              <a:gd name="connsiteY5" fmla="*/ 45720 h 6934200"/>
              <a:gd name="connsiteX0" fmla="*/ 20886 w 1849686"/>
              <a:gd name="connsiteY0" fmla="*/ 45720 h 6934200"/>
              <a:gd name="connsiteX1" fmla="*/ 813366 w 1849686"/>
              <a:gd name="connsiteY1" fmla="*/ 3474720 h 6934200"/>
              <a:gd name="connsiteX2" fmla="*/ 249486 w 1849686"/>
              <a:gd name="connsiteY2" fmla="*/ 6934200 h 6934200"/>
              <a:gd name="connsiteX3" fmla="*/ 1849686 w 1849686"/>
              <a:gd name="connsiteY3" fmla="*/ 6903720 h 6934200"/>
              <a:gd name="connsiteX4" fmla="*/ 1834446 w 1849686"/>
              <a:gd name="connsiteY4" fmla="*/ 0 h 6934200"/>
              <a:gd name="connsiteX5" fmla="*/ 20886 w 1849686"/>
              <a:gd name="connsiteY5" fmla="*/ 45720 h 6934200"/>
              <a:gd name="connsiteX0" fmla="*/ 20886 w 1849686"/>
              <a:gd name="connsiteY0" fmla="*/ 15240 h 6903720"/>
              <a:gd name="connsiteX1" fmla="*/ 813366 w 1849686"/>
              <a:gd name="connsiteY1" fmla="*/ 3444240 h 6903720"/>
              <a:gd name="connsiteX2" fmla="*/ 249486 w 1849686"/>
              <a:gd name="connsiteY2" fmla="*/ 6903720 h 6903720"/>
              <a:gd name="connsiteX3" fmla="*/ 1849686 w 1849686"/>
              <a:gd name="connsiteY3" fmla="*/ 6873240 h 6903720"/>
              <a:gd name="connsiteX4" fmla="*/ 1803966 w 1849686"/>
              <a:gd name="connsiteY4" fmla="*/ 0 h 6903720"/>
              <a:gd name="connsiteX5" fmla="*/ 20886 w 1849686"/>
              <a:gd name="connsiteY5" fmla="*/ 15240 h 6903720"/>
              <a:gd name="connsiteX0" fmla="*/ 20886 w 1849686"/>
              <a:gd name="connsiteY0" fmla="*/ 0 h 6888480"/>
              <a:gd name="connsiteX1" fmla="*/ 813366 w 1849686"/>
              <a:gd name="connsiteY1" fmla="*/ 3429000 h 6888480"/>
              <a:gd name="connsiteX2" fmla="*/ 249486 w 1849686"/>
              <a:gd name="connsiteY2" fmla="*/ 6888480 h 6888480"/>
              <a:gd name="connsiteX3" fmla="*/ 1849686 w 1849686"/>
              <a:gd name="connsiteY3" fmla="*/ 6858000 h 6888480"/>
              <a:gd name="connsiteX4" fmla="*/ 1789778 w 1849686"/>
              <a:gd name="connsiteY4" fmla="*/ 0 h 6888480"/>
              <a:gd name="connsiteX5" fmla="*/ 20886 w 1849686"/>
              <a:gd name="connsiteY5" fmla="*/ 0 h 688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9686" h="6888480">
                <a:moveTo>
                  <a:pt x="20886" y="0"/>
                </a:moveTo>
                <a:cubicBezTo>
                  <a:pt x="-149294" y="579120"/>
                  <a:pt x="775266" y="2280920"/>
                  <a:pt x="813366" y="3429000"/>
                </a:cubicBezTo>
                <a:cubicBezTo>
                  <a:pt x="851466" y="4577080"/>
                  <a:pt x="76766" y="6316980"/>
                  <a:pt x="249486" y="6888480"/>
                </a:cubicBezTo>
                <a:lnTo>
                  <a:pt x="1849686" y="6858000"/>
                </a:lnTo>
                <a:lnTo>
                  <a:pt x="1789778" y="0"/>
                </a:lnTo>
                <a:lnTo>
                  <a:pt x="20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BDF8-801A-5BFB-BA10-9063CCC15BEB}"/>
              </a:ext>
            </a:extLst>
          </p:cNvPr>
          <p:cNvSpPr txBox="1"/>
          <p:nvPr/>
        </p:nvSpPr>
        <p:spPr>
          <a:xfrm>
            <a:off x="22484" y="645173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shorturl.at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/aBLV5</a:t>
            </a:r>
            <a:endParaRPr lang="en-TW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20C5-76A1-1DDF-DA8C-393E318D1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172" y="2341803"/>
            <a:ext cx="2066188" cy="2066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500783-5D6C-3F60-4948-3AAB68666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449" y="5167900"/>
            <a:ext cx="1537508" cy="1537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290327-EE6A-16BB-E3DB-77BC5357F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026" y="1406533"/>
            <a:ext cx="1845140" cy="1845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6892C1-0893-AEBA-9131-3D8B37B55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0497" y="2506512"/>
            <a:ext cx="2066188" cy="20661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84D253-68C8-571D-7235-BFA7CE81A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999" y="5240178"/>
            <a:ext cx="1580893" cy="158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66FD45-220D-E917-52D3-7A02DEC7ABFB}"/>
              </a:ext>
            </a:extLst>
          </p:cNvPr>
          <p:cNvSpPr txBox="1"/>
          <p:nvPr/>
        </p:nvSpPr>
        <p:spPr>
          <a:xfrm>
            <a:off x="4281199" y="5492015"/>
            <a:ext cx="2985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阿婆鐵蛋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n-US" altLang="zh-TW" sz="3200" b="1" dirty="0">
              <a:solidFill>
                <a:srgbClr val="90909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zh-TW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ā</a:t>
            </a:r>
            <a:r>
              <a:rPr lang="en-US" altLang="zh-TW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zh-TW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pó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90909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90909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A50B-9D96-5C6F-BBEA-B7626D4A694F}"/>
              </a:ext>
            </a:extLst>
          </p:cNvPr>
          <p:cNvGrpSpPr/>
          <p:nvPr/>
        </p:nvGrpSpPr>
        <p:grpSpPr>
          <a:xfrm>
            <a:off x="4755893" y="189156"/>
            <a:ext cx="916535" cy="962903"/>
            <a:chOff x="5742836" y="130356"/>
            <a:chExt cx="954202" cy="10024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10C34A-2804-32E9-5B0D-20B4B23E68CF}"/>
                </a:ext>
              </a:extLst>
            </p:cNvPr>
            <p:cNvSpPr/>
            <p:nvPr/>
          </p:nvSpPr>
          <p:spPr>
            <a:xfrm>
              <a:off x="5742836" y="130356"/>
              <a:ext cx="773641" cy="77217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5F6F85-7B82-083D-E0DE-212D11E0D658}"/>
                </a:ext>
              </a:extLst>
            </p:cNvPr>
            <p:cNvSpPr/>
            <p:nvPr/>
          </p:nvSpPr>
          <p:spPr>
            <a:xfrm>
              <a:off x="6164204" y="601011"/>
              <a:ext cx="532834" cy="53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B31651-373E-0956-33C0-98DE9992EE3F}"/>
              </a:ext>
            </a:extLst>
          </p:cNvPr>
          <p:cNvSpPr txBox="1"/>
          <p:nvPr/>
        </p:nvSpPr>
        <p:spPr>
          <a:xfrm>
            <a:off x="3918938" y="165543"/>
            <a:ext cx="5085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50000"/>
                  </a:schemeClr>
                </a:solidFill>
                <a:effectLst/>
                <a:latin typeface="Bauhaus 93" pitchFamily="82" charset="77"/>
              </a:rPr>
              <a:t>Iron egg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0071B-23DC-E3B0-0CF6-C016BB49E853}"/>
              </a:ext>
            </a:extLst>
          </p:cNvPr>
          <p:cNvSpPr txBox="1"/>
          <p:nvPr/>
        </p:nvSpPr>
        <p:spPr>
          <a:xfrm>
            <a:off x="7567560" y="504098"/>
            <a:ext cx="2985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鐵蛋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tiě</a:t>
            </a:r>
            <a:r>
              <a:rPr lang="zh-TW" altLang="en-US" sz="3200" b="1" dirty="0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78654F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dàn</a:t>
            </a:r>
            <a:endParaRPr lang="en-TW" sz="3200" b="1" dirty="0">
              <a:solidFill>
                <a:srgbClr val="78654F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92D56B-3ECD-A6C8-3F97-FB5791FC4D02}"/>
              </a:ext>
            </a:extLst>
          </p:cNvPr>
          <p:cNvGrpSpPr/>
          <p:nvPr/>
        </p:nvGrpSpPr>
        <p:grpSpPr>
          <a:xfrm>
            <a:off x="10286726" y="159277"/>
            <a:ext cx="941931" cy="941931"/>
            <a:chOff x="2193411" y="2606084"/>
            <a:chExt cx="1856777" cy="185677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22DC46-E447-3AEB-05F9-5414D285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93411" y="2606084"/>
              <a:ext cx="1856777" cy="18567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EBEBCB-1B1A-667F-9CF5-DBB64B75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22450" y="3421373"/>
              <a:ext cx="846250" cy="84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233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7A53"/>
      </a:accent1>
      <a:accent2>
        <a:srgbClr val="D3C8BC"/>
      </a:accent2>
      <a:accent3>
        <a:srgbClr val="F7D3BB"/>
      </a:accent3>
      <a:accent4>
        <a:srgbClr val="9DA6B5"/>
      </a:accent4>
      <a:accent5>
        <a:srgbClr val="464646"/>
      </a:accent5>
      <a:accent6>
        <a:srgbClr val="F7E9D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5435</TotalTime>
  <Words>411</Words>
  <Application>Microsoft Macintosh PowerPoint</Application>
  <PresentationFormat>Widescreen</PresentationFormat>
  <Paragraphs>131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PingFang TC</vt:lpstr>
      <vt:lpstr>Arial</vt:lpstr>
      <vt:lpstr>Bauhaus 93</vt:lpstr>
      <vt:lpstr>Calibri</vt:lpstr>
      <vt:lpstr>Calibri Light</vt:lpstr>
      <vt:lpstr>Microsoft Sans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 Tseng</dc:creator>
  <cp:lastModifiedBy>Peggy Tseng</cp:lastModifiedBy>
  <cp:revision>6</cp:revision>
  <dcterms:created xsi:type="dcterms:W3CDTF">2022-10-15T12:27:55Z</dcterms:created>
  <dcterms:modified xsi:type="dcterms:W3CDTF">2022-10-19T10:25:05Z</dcterms:modified>
</cp:coreProperties>
</file>